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Montserrat SemiBold"/>
      <p:regular r:id="rId75"/>
      <p:bold r:id="rId76"/>
      <p:italic r:id="rId77"/>
      <p:boldItalic r:id="rId78"/>
    </p:embeddedFont>
    <p:embeddedFont>
      <p:font typeface="Raleway"/>
      <p:regular r:id="rId79"/>
      <p:bold r:id="rId80"/>
      <p:italic r:id="rId81"/>
      <p:boldItalic r:id="rId82"/>
    </p:embeddedFont>
    <p:embeddedFont>
      <p:font typeface="Montserrat"/>
      <p:regular r:id="rId83"/>
      <p:bold r:id="rId84"/>
      <p:italic r:id="rId85"/>
      <p:boldItalic r:id="rId86"/>
    </p:embeddedFont>
    <p:embeddedFont>
      <p:font typeface="Montserrat Medium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ontserrat-bold.fntdata"/><Relationship Id="rId83" Type="http://schemas.openxmlformats.org/officeDocument/2006/relationships/font" Target="fonts/Montserrat-regular.fntdata"/><Relationship Id="rId42" Type="http://schemas.openxmlformats.org/officeDocument/2006/relationships/slide" Target="slides/slide37.xml"/><Relationship Id="rId86" Type="http://schemas.openxmlformats.org/officeDocument/2006/relationships/font" Target="fonts/Montserrat-boldItalic.fntdata"/><Relationship Id="rId41" Type="http://schemas.openxmlformats.org/officeDocument/2006/relationships/slide" Target="slides/slide36.xml"/><Relationship Id="rId85" Type="http://schemas.openxmlformats.org/officeDocument/2006/relationships/font" Target="fonts/Montserrat-italic.fntdata"/><Relationship Id="rId44" Type="http://schemas.openxmlformats.org/officeDocument/2006/relationships/slide" Target="slides/slide39.xml"/><Relationship Id="rId88" Type="http://schemas.openxmlformats.org/officeDocument/2006/relationships/font" Target="fonts/MontserratMedium-bold.fntdata"/><Relationship Id="rId43" Type="http://schemas.openxmlformats.org/officeDocument/2006/relationships/slide" Target="slides/slide38.xml"/><Relationship Id="rId87" Type="http://schemas.openxmlformats.org/officeDocument/2006/relationships/font" Target="fonts/MontserratMedium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MontserratMedium-italic.fntdata"/><Relationship Id="rId80" Type="http://schemas.openxmlformats.org/officeDocument/2006/relationships/font" Target="fonts/Raleway-bold.fntdata"/><Relationship Id="rId82" Type="http://schemas.openxmlformats.org/officeDocument/2006/relationships/font" Target="fonts/Raleway-boldItalic.fntdata"/><Relationship Id="rId81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MontserratSemiBold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MontserratSemiBold-italic.fntdata"/><Relationship Id="rId32" Type="http://schemas.openxmlformats.org/officeDocument/2006/relationships/slide" Target="slides/slide27.xml"/><Relationship Id="rId76" Type="http://schemas.openxmlformats.org/officeDocument/2006/relationships/font" Target="fonts/MontserratSemiBold-bold.fntdata"/><Relationship Id="rId35" Type="http://schemas.openxmlformats.org/officeDocument/2006/relationships/slide" Target="slides/slide30.xml"/><Relationship Id="rId79" Type="http://schemas.openxmlformats.org/officeDocument/2006/relationships/font" Target="fonts/Raleway-regular.fntdata"/><Relationship Id="rId34" Type="http://schemas.openxmlformats.org/officeDocument/2006/relationships/slide" Target="slides/slide29.xml"/><Relationship Id="rId78" Type="http://schemas.openxmlformats.org/officeDocument/2006/relationships/font" Target="fonts/MontserratSemiBold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fd71a519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fd71a519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 &amp; team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Prototype changes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Participants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Apparatus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Procedure - 1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 measures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- 1.5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Discussion - 5 min (4-6 changes)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- 30 sec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fd71a519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fd71a519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fd71a519d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fd71a519d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71a519d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71a519d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fdd8ac735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fdd8ac735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fdd8ac735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fdd8ac735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d71a519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d71a519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fd71a519d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fd71a519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fd71a519d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fd71a519d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fd71a519d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fd71a519d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fd71a519d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fd71a519d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fd71a519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fd71a519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fd71a519d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fd71a519d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fd71a519d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fd71a519d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fd71a519d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fd71a519d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fd71a519d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fd71a519d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d71a519d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d71a519d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fd71a519d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fd71a519d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fd71a519d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fd71a519d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fd71a519d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fd71a519d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fd71a519d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fd71a519d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fd71a519d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fd71a519d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fd71a519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fd71a519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4fd71a519d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4fd71a519d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fd71a519d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fd71a519d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fd71a519d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fd71a519d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4fd71a519d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4fd71a519d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fd71a519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fd71a519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fd71a519d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fd71a519d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4fd71a519d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4fd71a519d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fd71a519d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fd71a519d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fd71a519d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fd71a519d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fd71a519d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fd71a519d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fd71a519d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fd71a519d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How does flutter encourage receivers of treasured objects to share their side of the story?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4fd71a519d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4fd71a519d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fd71a519d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fd71a519d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fd71a519d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4fd71a519d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fd71a519d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fd71a519d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fd71a519d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fd71a519d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fd71a519d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fd71a519d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fd71a519d_0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4fd71a519d_0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4fd71a519d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4fd71a519d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4fd71a519d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4fd71a519d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4fd71a519d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4fd71a519d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fd71a519d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fd71a519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fdd8ac735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4fdd8ac735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fd71a519d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4fd71a519d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fd71a519d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fd71a519d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4fd71a519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4fd71a519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4fd71a519d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4fd71a519d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4fd71a519d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4fd71a519d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4fd71a519d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4fd71a519d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4fd71a519d_0_1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4fd71a519d_0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4fd71a519d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4fd71a519d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fd71a519d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fd71a519d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d71a519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d71a519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4fd71a519d_0_1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4fd71a519d_0_1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dd8ac735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dd8ac735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4fd71a519d_0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4fd71a519d_0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fdd8ac735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fdd8ac735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4fdd8ac7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4fdd8ac7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4fdd8ac735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4fdd8ac735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4fdd8ac735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4fdd8ac735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fd71a519d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4fd71a519d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fdd8ac735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fdd8ac735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4fdd8ac735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4fdd8ac735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fd71a519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fd71a519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fd71a519d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fd71a519d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fd71a519d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fd71a519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gif"/><Relationship Id="rId4" Type="http://schemas.openxmlformats.org/officeDocument/2006/relationships/image" Target="../media/image18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.png"/><Relationship Id="rId4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36.png"/><Relationship Id="rId5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311700" y="300173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field usability test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480" y="1577769"/>
            <a:ext cx="3777825" cy="12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/>
        </p:nvSpPr>
        <p:spPr>
          <a:xfrm>
            <a:off x="959550" y="1765350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4069450" y="1765350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9" name="Google Shape;179;p34"/>
          <p:cNvSpPr txBox="1"/>
          <p:nvPr/>
        </p:nvSpPr>
        <p:spPr>
          <a:xfrm>
            <a:off x="6913450" y="1765350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0" name="Google Shape;180;p34"/>
          <p:cNvCxnSpPr/>
          <p:nvPr/>
        </p:nvCxnSpPr>
        <p:spPr>
          <a:xfrm flipH="1" rot="10800000">
            <a:off x="883350" y="2159825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34"/>
          <p:cNvSpPr txBox="1"/>
          <p:nvPr/>
        </p:nvSpPr>
        <p:spPr>
          <a:xfrm>
            <a:off x="959550" y="2166900"/>
            <a:ext cx="14538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participants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apparatus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procedure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tasks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test measures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6914350" y="2166900"/>
            <a:ext cx="14538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in-situ insights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goals, revisited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changes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future testing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087550" y="2195325"/>
            <a:ext cx="28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method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35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91" name="Google Shape;191;p35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35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" name="Google Shape;194;p35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95" name="Google Shape;195;p35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5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4" name="Google Shape;204;p36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6"/>
          <p:cNvCxnSpPr/>
          <p:nvPr/>
        </p:nvCxnSpPr>
        <p:spPr>
          <a:xfrm flipH="1" rot="10800000">
            <a:off x="814400" y="15039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6"/>
          <p:cNvSpPr txBox="1"/>
          <p:nvPr/>
        </p:nvSpPr>
        <p:spPr>
          <a:xfrm>
            <a:off x="890600" y="787150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participants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07" name="Google Shape;207;p36"/>
          <p:cNvCxnSpPr/>
          <p:nvPr/>
        </p:nvCxnSpPr>
        <p:spPr>
          <a:xfrm flipH="1" rot="10800000">
            <a:off x="814400" y="19611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6"/>
          <p:cNvCxnSpPr/>
          <p:nvPr/>
        </p:nvCxnSpPr>
        <p:spPr>
          <a:xfrm flipH="1" rot="10800000">
            <a:off x="814400" y="24183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6"/>
          <p:cNvCxnSpPr/>
          <p:nvPr/>
        </p:nvCxnSpPr>
        <p:spPr>
          <a:xfrm flipH="1" rot="10800000">
            <a:off x="814400" y="28755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6"/>
          <p:cNvCxnSpPr/>
          <p:nvPr/>
        </p:nvCxnSpPr>
        <p:spPr>
          <a:xfrm flipH="1" rot="10800000">
            <a:off x="814400" y="35613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6"/>
          <p:cNvCxnSpPr/>
          <p:nvPr/>
        </p:nvCxnSpPr>
        <p:spPr>
          <a:xfrm flipH="1" rot="10800000">
            <a:off x="814400" y="40185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6"/>
          <p:cNvSpPr txBox="1"/>
          <p:nvPr/>
        </p:nvSpPr>
        <p:spPr>
          <a:xfrm>
            <a:off x="814400" y="15582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sample size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829150" y="20154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829150" y="24726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814400" y="29298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recruitment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814400" y="3615625"/>
            <a:ext cx="153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compensation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7" name="Google Shape;217;p36"/>
          <p:cNvCxnSpPr/>
          <p:nvPr/>
        </p:nvCxnSpPr>
        <p:spPr>
          <a:xfrm flipH="1" rot="10800000">
            <a:off x="814400" y="44757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6"/>
          <p:cNvSpPr txBox="1"/>
          <p:nvPr/>
        </p:nvSpPr>
        <p:spPr>
          <a:xfrm>
            <a:off x="814400" y="4072825"/>
            <a:ext cx="176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tech experience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6813750" y="1558225"/>
            <a:ext cx="1377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n=6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5254200" y="2015425"/>
            <a:ext cx="293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male, 3 female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5222125" y="2472625"/>
            <a:ext cx="293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 20-50 years old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3955400" y="2929825"/>
            <a:ext cx="420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convenience sampling of first/second degree connections 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3505250" y="3615625"/>
            <a:ext cx="4654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chocolate rabbit received during experiment 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3508250" y="4072825"/>
            <a:ext cx="4654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range of tech/app/social media usage 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8" name="Google Shape;228;p36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6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37" name="Google Shape;237;p37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7"/>
          <p:cNvCxnSpPr/>
          <p:nvPr/>
        </p:nvCxnSpPr>
        <p:spPr>
          <a:xfrm flipH="1" rot="10800000">
            <a:off x="814400" y="15039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7"/>
          <p:cNvSpPr txBox="1"/>
          <p:nvPr/>
        </p:nvSpPr>
        <p:spPr>
          <a:xfrm>
            <a:off x="890600" y="787150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participants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0" name="Google Shape;240;p37"/>
          <p:cNvCxnSpPr/>
          <p:nvPr/>
        </p:nvCxnSpPr>
        <p:spPr>
          <a:xfrm flipH="1" rot="10800000">
            <a:off x="814400" y="19611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7"/>
          <p:cNvCxnSpPr/>
          <p:nvPr/>
        </p:nvCxnSpPr>
        <p:spPr>
          <a:xfrm flipH="1" rot="10800000">
            <a:off x="814400" y="24183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7"/>
          <p:cNvCxnSpPr/>
          <p:nvPr/>
        </p:nvCxnSpPr>
        <p:spPr>
          <a:xfrm flipH="1" rot="10800000">
            <a:off x="814400" y="28755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7"/>
          <p:cNvCxnSpPr/>
          <p:nvPr/>
        </p:nvCxnSpPr>
        <p:spPr>
          <a:xfrm flipH="1" rot="10800000">
            <a:off x="814400" y="35613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7"/>
          <p:cNvCxnSpPr/>
          <p:nvPr/>
        </p:nvCxnSpPr>
        <p:spPr>
          <a:xfrm flipH="1" rot="10800000">
            <a:off x="814400" y="40185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7"/>
          <p:cNvSpPr txBox="1"/>
          <p:nvPr/>
        </p:nvSpPr>
        <p:spPr>
          <a:xfrm>
            <a:off x="814400" y="15582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sample size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829150" y="20154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829150" y="24726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814400" y="29298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recruitment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>
            <a:off x="814400" y="3615625"/>
            <a:ext cx="153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compensation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50" name="Google Shape;250;p37"/>
          <p:cNvCxnSpPr/>
          <p:nvPr/>
        </p:nvCxnSpPr>
        <p:spPr>
          <a:xfrm flipH="1" rot="10800000">
            <a:off x="814400" y="44757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7"/>
          <p:cNvSpPr txBox="1"/>
          <p:nvPr/>
        </p:nvSpPr>
        <p:spPr>
          <a:xfrm>
            <a:off x="814400" y="4072825"/>
            <a:ext cx="176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tech experience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6813750" y="1558225"/>
            <a:ext cx="1377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n=6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5254200" y="2015425"/>
            <a:ext cx="293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male, 3 female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5222125" y="2472625"/>
            <a:ext cx="293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 20-50 years old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3955400" y="2929825"/>
            <a:ext cx="420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convenience sampling of first/second degree connections 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3505250" y="3615625"/>
            <a:ext cx="4654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chocolate rabbit received during experiment 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3508250" y="4072825"/>
            <a:ext cx="4654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range of tech/app/social media usage 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61" name="Google Shape;261;p37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7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071" y="852459"/>
            <a:ext cx="2578925" cy="343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850" y="852463"/>
            <a:ext cx="2578925" cy="343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72" name="Google Shape;272;p38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8"/>
          <p:cNvCxnSpPr/>
          <p:nvPr/>
        </p:nvCxnSpPr>
        <p:spPr>
          <a:xfrm flipH="1" rot="10800000">
            <a:off x="814400" y="15039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8"/>
          <p:cNvSpPr txBox="1"/>
          <p:nvPr/>
        </p:nvSpPr>
        <p:spPr>
          <a:xfrm>
            <a:off x="890600" y="787150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participants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5" name="Google Shape;275;p38"/>
          <p:cNvCxnSpPr/>
          <p:nvPr/>
        </p:nvCxnSpPr>
        <p:spPr>
          <a:xfrm flipH="1" rot="10800000">
            <a:off x="814400" y="19611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8"/>
          <p:cNvCxnSpPr/>
          <p:nvPr/>
        </p:nvCxnSpPr>
        <p:spPr>
          <a:xfrm flipH="1" rot="10800000">
            <a:off x="814400" y="24183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8"/>
          <p:cNvCxnSpPr/>
          <p:nvPr/>
        </p:nvCxnSpPr>
        <p:spPr>
          <a:xfrm flipH="1" rot="10800000">
            <a:off x="814400" y="28755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8"/>
          <p:cNvCxnSpPr/>
          <p:nvPr/>
        </p:nvCxnSpPr>
        <p:spPr>
          <a:xfrm flipH="1" rot="10800000">
            <a:off x="814400" y="35613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8"/>
          <p:cNvCxnSpPr/>
          <p:nvPr/>
        </p:nvCxnSpPr>
        <p:spPr>
          <a:xfrm flipH="1" rot="10800000">
            <a:off x="814400" y="40185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8"/>
          <p:cNvSpPr txBox="1"/>
          <p:nvPr/>
        </p:nvSpPr>
        <p:spPr>
          <a:xfrm>
            <a:off x="814400" y="15582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sample size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829150" y="20154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829150" y="24726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814400" y="2929825"/>
            <a:ext cx="1416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recruitment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814400" y="3615625"/>
            <a:ext cx="15324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compensation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85" name="Google Shape;285;p38"/>
          <p:cNvCxnSpPr/>
          <p:nvPr/>
        </p:nvCxnSpPr>
        <p:spPr>
          <a:xfrm flipH="1" rot="10800000">
            <a:off x="814400" y="4475725"/>
            <a:ext cx="73773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8"/>
          <p:cNvSpPr txBox="1"/>
          <p:nvPr/>
        </p:nvSpPr>
        <p:spPr>
          <a:xfrm>
            <a:off x="814400" y="4072825"/>
            <a:ext cx="1768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tech experience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6813750" y="1558225"/>
            <a:ext cx="1377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n=6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5254200" y="2015425"/>
            <a:ext cx="293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male, 3 female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5222125" y="2472625"/>
            <a:ext cx="2937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~ 20-50 years old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3955400" y="2929825"/>
            <a:ext cx="4203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convenience sampling of first/second degree connections 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3505250" y="3615625"/>
            <a:ext cx="4654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chocolate rabbit received during experiment 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3508250" y="4072825"/>
            <a:ext cx="46542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range of tech/app/social media usage 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3" name="Google Shape;293;p38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96" name="Google Shape;296;p38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8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50" y="1677601"/>
            <a:ext cx="1287000" cy="1229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4">
            <a:alphaModFix/>
          </a:blip>
          <a:srcRect b="3669" l="0" r="0" t="3669"/>
          <a:stretch/>
        </p:blipFill>
        <p:spPr>
          <a:xfrm>
            <a:off x="1692328" y="1677594"/>
            <a:ext cx="1287000" cy="122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386975" y="2965025"/>
            <a:ext cx="10521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Chloe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1933064" y="2965021"/>
            <a:ext cx="9579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Jessica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 rotWithShape="1">
          <a:blip r:embed="rId5">
            <a:alphaModFix/>
          </a:blip>
          <a:srcRect b="5420" l="0" r="0" t="5429"/>
          <a:stretch/>
        </p:blipFill>
        <p:spPr>
          <a:xfrm>
            <a:off x="3156457" y="1677594"/>
            <a:ext cx="1287000" cy="122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3459418" y="2965021"/>
            <a:ext cx="7410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Bilal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587" y="1667829"/>
            <a:ext cx="1287000" cy="124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/>
        </p:nvSpPr>
        <p:spPr>
          <a:xfrm>
            <a:off x="4969002" y="2965025"/>
            <a:ext cx="8940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Lucy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4739" y="1661263"/>
            <a:ext cx="1287000" cy="126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8882" y="1631075"/>
            <a:ext cx="1323193" cy="1323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890600" y="787150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participants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3" name="Google Shape;313;p39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16" name="Google Shape;316;p39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39"/>
          <p:cNvSpPr txBox="1"/>
          <p:nvPr/>
        </p:nvSpPr>
        <p:spPr>
          <a:xfrm>
            <a:off x="890600" y="787150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participants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6314975" y="3008675"/>
            <a:ext cx="894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Dennis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7915875" y="3057775"/>
            <a:ext cx="627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John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0" name="Google Shape;320;p39"/>
          <p:cNvCxnSpPr/>
          <p:nvPr/>
        </p:nvCxnSpPr>
        <p:spPr>
          <a:xfrm flipH="1" rot="10800000">
            <a:off x="347750" y="3524825"/>
            <a:ext cx="26235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9"/>
          <p:cNvCxnSpPr/>
          <p:nvPr/>
        </p:nvCxnSpPr>
        <p:spPr>
          <a:xfrm flipH="1" rot="10800000">
            <a:off x="3193675" y="3516725"/>
            <a:ext cx="26235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9"/>
          <p:cNvCxnSpPr/>
          <p:nvPr/>
        </p:nvCxnSpPr>
        <p:spPr>
          <a:xfrm flipH="1" rot="10800000">
            <a:off x="6179800" y="3508625"/>
            <a:ext cx="2623500" cy="8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9"/>
          <p:cNvSpPr txBox="1"/>
          <p:nvPr/>
        </p:nvSpPr>
        <p:spPr>
          <a:xfrm>
            <a:off x="386975" y="3588875"/>
            <a:ext cx="25842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undergrads; on-campus dorm housing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3232975" y="3614325"/>
            <a:ext cx="25842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grad students</a:t>
            </a: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; non-dorm campus-affiliated housing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6199450" y="3614325"/>
            <a:ext cx="25842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live in independent housing with roommates/family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26" name="Google Shape;326;p39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/>
        </p:nvSpPr>
        <p:spPr>
          <a:xfrm>
            <a:off x="890600" y="787150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apparatus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15146" l="0" r="0" t="0"/>
          <a:stretch/>
        </p:blipFill>
        <p:spPr>
          <a:xfrm>
            <a:off x="4980597" y="1944150"/>
            <a:ext cx="1180832" cy="10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4">
            <a:alphaModFix/>
          </a:blip>
          <a:srcRect b="13058" l="0" r="0" t="0"/>
          <a:stretch/>
        </p:blipFill>
        <p:spPr>
          <a:xfrm>
            <a:off x="6831600" y="1839531"/>
            <a:ext cx="1393199" cy="121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5">
            <a:alphaModFix/>
          </a:blip>
          <a:srcRect b="13058" l="0" r="0" t="0"/>
          <a:stretch/>
        </p:blipFill>
        <p:spPr>
          <a:xfrm>
            <a:off x="3013438" y="1944241"/>
            <a:ext cx="1152525" cy="100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188" y="1988050"/>
            <a:ext cx="11525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867163" y="3150300"/>
            <a:ext cx="1506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ran prototype using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Expo</a:t>
            </a:r>
            <a:endParaRPr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2661975" y="3150300"/>
            <a:ext cx="18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recorded screen using </a:t>
            </a: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Record It!</a:t>
            </a:r>
            <a:endParaRPr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558362" y="3150300"/>
            <a:ext cx="2025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filmed using </a:t>
            </a: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mobile phone cameras</a:t>
            </a:r>
            <a:endParaRPr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0"/>
          <p:cNvSpPr txBox="1"/>
          <p:nvPr/>
        </p:nvSpPr>
        <p:spPr>
          <a:xfrm>
            <a:off x="6600438" y="3150300"/>
            <a:ext cx="18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ran tests in </a:t>
            </a: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participants’ living areas</a:t>
            </a:r>
            <a:endParaRPr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40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1" name="Google Shape;341;p40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43" name="Google Shape;343;p40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0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860925" y="2418330"/>
            <a:ext cx="15003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3008975" y="1758925"/>
            <a:ext cx="17064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brief explanation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 of treasures and stories cards on home feed</a:t>
            </a:r>
            <a:endParaRPr/>
          </a:p>
        </p:txBody>
      </p:sp>
      <p:pic>
        <p:nvPicPr>
          <p:cNvPr id="352" name="Google Shape;3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00" y="1199075"/>
            <a:ext cx="1659373" cy="312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782" y="1199114"/>
            <a:ext cx="1659368" cy="312751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57" name="Google Shape;357;p41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1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64" name="Google Shape;364;p42"/>
          <p:cNvCxnSpPr/>
          <p:nvPr/>
        </p:nvCxnSpPr>
        <p:spPr>
          <a:xfrm flipH="1" rot="10800000">
            <a:off x="3372425" y="1737153"/>
            <a:ext cx="4836300" cy="14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2"/>
          <p:cNvCxnSpPr/>
          <p:nvPr/>
        </p:nvCxnSpPr>
        <p:spPr>
          <a:xfrm flipH="1" rot="10800000">
            <a:off x="3372425" y="3402718"/>
            <a:ext cx="4836300" cy="14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2"/>
          <p:cNvCxnSpPr/>
          <p:nvPr/>
        </p:nvCxnSpPr>
        <p:spPr>
          <a:xfrm flipH="1" rot="10800000">
            <a:off x="3372425" y="4235500"/>
            <a:ext cx="4836300" cy="14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2"/>
          <p:cNvSpPr txBox="1"/>
          <p:nvPr/>
        </p:nvSpPr>
        <p:spPr>
          <a:xfrm>
            <a:off x="3382084" y="1835998"/>
            <a:ext cx="957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3382084" y="2668785"/>
            <a:ext cx="957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2"/>
          <p:cNvSpPr txBox="1"/>
          <p:nvPr/>
        </p:nvSpPr>
        <p:spPr>
          <a:xfrm>
            <a:off x="3382084" y="3501571"/>
            <a:ext cx="957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task 3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42"/>
          <p:cNvCxnSpPr/>
          <p:nvPr/>
        </p:nvCxnSpPr>
        <p:spPr>
          <a:xfrm flipH="1" rot="10800000">
            <a:off x="3372425" y="2569935"/>
            <a:ext cx="4836300" cy="14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42"/>
          <p:cNvSpPr txBox="1"/>
          <p:nvPr/>
        </p:nvSpPr>
        <p:spPr>
          <a:xfrm>
            <a:off x="6255282" y="1835998"/>
            <a:ext cx="19848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find a specific item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6255283" y="2668788"/>
            <a:ext cx="19848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respond to an unfinished story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6255283" y="3501570"/>
            <a:ext cx="1917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a posted item to a friend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4712614" y="1835998"/>
            <a:ext cx="951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4712614" y="2668786"/>
            <a:ext cx="11637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complex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4712614" y="3501574"/>
            <a:ext cx="12873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moderate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6255283" y="1315400"/>
            <a:ext cx="1520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4712614" y="1315400"/>
            <a:ext cx="1520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Complexity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860925" y="2418330"/>
            <a:ext cx="15003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83" name="Google Shape;383;p42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42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3264175" y="1055850"/>
            <a:ext cx="25410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1: </a:t>
            </a:r>
            <a: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find a specific item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3264175" y="2094845"/>
            <a:ext cx="46221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into ‘treasures’ tab (posted items)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filtering by group?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tapping into ‘communities’ tab?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finding/tapping painting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97" name="Google Shape;397;p43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3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eet the team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3">
            <a:alphaModFix/>
          </a:blip>
          <a:srcRect b="0" l="5783" r="5783" t="0"/>
          <a:stretch/>
        </p:blipFill>
        <p:spPr>
          <a:xfrm>
            <a:off x="2946650" y="1886411"/>
            <a:ext cx="1286100" cy="126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 rotWithShape="1">
          <a:blip r:embed="rId4">
            <a:alphaModFix/>
          </a:blip>
          <a:srcRect b="8179" l="15769" r="15755" t="8179"/>
          <a:stretch/>
        </p:blipFill>
        <p:spPr>
          <a:xfrm>
            <a:off x="4912350" y="1882902"/>
            <a:ext cx="1293300" cy="127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8" name="Google Shape;108;p26"/>
          <p:cNvPicPr preferRelativeResize="0"/>
          <p:nvPr/>
        </p:nvPicPr>
        <p:blipFill rotWithShape="1">
          <a:blip r:embed="rId5">
            <a:alphaModFix/>
          </a:blip>
          <a:srcRect b="0" l="7672" r="0" t="0"/>
          <a:stretch/>
        </p:blipFill>
        <p:spPr>
          <a:xfrm>
            <a:off x="6885141" y="1886412"/>
            <a:ext cx="1286100" cy="126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9" name="Google Shape;109;p26"/>
          <p:cNvPicPr preferRelativeResize="0"/>
          <p:nvPr/>
        </p:nvPicPr>
        <p:blipFill rotWithShape="1">
          <a:blip r:embed="rId6">
            <a:alphaModFix/>
          </a:blip>
          <a:srcRect b="17789" l="16702" r="13205" t="12118"/>
          <a:stretch/>
        </p:blipFill>
        <p:spPr>
          <a:xfrm>
            <a:off x="977397" y="1930800"/>
            <a:ext cx="1286100" cy="128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2129450" y="3226500"/>
            <a:ext cx="2920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Chloe Barreau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4780500" y="3226500"/>
            <a:ext cx="1557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Cynthia Liang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6879218" y="3226504"/>
            <a:ext cx="1293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Jenny Zhi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923850" y="3226500"/>
            <a:ext cx="139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Taylor Bacon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4" name="Google Shape;404;p44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3264175" y="1055850"/>
            <a:ext cx="3982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2: </a:t>
            </a:r>
            <a: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respond to an unfinished story</a:t>
            </a:r>
            <a:b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3271450" y="2116995"/>
            <a:ext cx="46221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profile tab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received subtab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"share story"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inserting picture and description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posting story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44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9" name="Google Shape;409;p44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0" name="Google Shape;410;p44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11" name="Google Shape;411;p44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4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0" name="Google Shape;420;p45"/>
          <p:cNvSpPr txBox="1"/>
          <p:nvPr/>
        </p:nvSpPr>
        <p:spPr>
          <a:xfrm>
            <a:off x="3264175" y="1055850"/>
            <a:ext cx="3982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3: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a posted item to a friend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subtask 3a: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create a new community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1" name="Google Shape;421;p45"/>
          <p:cNvSpPr txBox="1"/>
          <p:nvPr/>
        </p:nvSpPr>
        <p:spPr>
          <a:xfrm>
            <a:off x="3264175" y="2109625"/>
            <a:ext cx="46221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communities tab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"create new community"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adding a picture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naming the group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at least one member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3" name="Google Shape;423;p45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45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2" name="Google Shape;432;p46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3" name="Google Shape;433;p46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3264175" y="1055850"/>
            <a:ext cx="3982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3: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a posted item to a friend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subtask 3b: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 item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5" name="Google Shape;435;p46"/>
          <p:cNvSpPr txBox="1"/>
          <p:nvPr/>
        </p:nvSpPr>
        <p:spPr>
          <a:xfrm>
            <a:off x="3271450" y="2102225"/>
            <a:ext cx="4622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‘give’ tab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inserting picture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writing name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writing description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swiping to community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posting item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46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7" name="Google Shape;437;p46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8" name="Google Shape;438;p46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39" name="Google Shape;439;p46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6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6" name="Google Shape;446;p47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7" name="Google Shape;447;p47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8" name="Google Shape;448;p47"/>
          <p:cNvSpPr txBox="1"/>
          <p:nvPr/>
        </p:nvSpPr>
        <p:spPr>
          <a:xfrm>
            <a:off x="3264175" y="1055850"/>
            <a:ext cx="3982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3: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a posted item to a friend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subtask 3c: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item to friend in-app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9" name="Google Shape;449;p47"/>
          <p:cNvSpPr txBox="1"/>
          <p:nvPr/>
        </p:nvSpPr>
        <p:spPr>
          <a:xfrm>
            <a:off x="3264175" y="2028425"/>
            <a:ext cx="50820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+ responding to chat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tapping profile-&gt;posted subtab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navigating from give icon in chat?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navigating from profile tab?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tapping posted item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selecting giftee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gifting item to giftee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47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1" name="Google Shape;451;p47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2" name="Google Shape;452;p47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53" name="Google Shape;453;p47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7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type="title"/>
          </p:nvPr>
        </p:nvSpPr>
        <p:spPr>
          <a:xfrm>
            <a:off x="851475" y="2209200"/>
            <a:ext cx="744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skipped slides: w/ detailed task descriptions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5" name="Google Shape;465;p49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7" name="Google Shape;467;p49"/>
          <p:cNvSpPr txBox="1"/>
          <p:nvPr/>
        </p:nvSpPr>
        <p:spPr>
          <a:xfrm>
            <a:off x="3271450" y="1556725"/>
            <a:ext cx="49464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description: y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ou’ve recently moved, but there’s an unsightly hole in one of your walls (bay area housing is just too much; this is the best you could get).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find a painting in the bay art community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that will remedy this, and message the giver to ask for it.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3264175" y="1055850"/>
            <a:ext cx="25410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1: </a:t>
            </a:r>
            <a: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find a specific item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3281325" y="2950870"/>
            <a:ext cx="46221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into ‘treasures’ tab (posted items)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filtering by group?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tapping into ‘communities’ tab?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finding/tapping painting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73" name="Google Shape;473;p49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9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0" name="Google Shape;480;p50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1" name="Google Shape;481;p50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2" name="Google Shape;482;p50"/>
          <p:cNvSpPr txBox="1"/>
          <p:nvPr/>
        </p:nvSpPr>
        <p:spPr>
          <a:xfrm>
            <a:off x="3271450" y="1556725"/>
            <a:ext cx="49464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description: you have recently claimed a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chocolate rabbit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from a friend. now that you have it,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how you have integrated it into your home/tummy!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0"/>
          <p:cNvSpPr txBox="1"/>
          <p:nvPr/>
        </p:nvSpPr>
        <p:spPr>
          <a:xfrm>
            <a:off x="3264175" y="1055850"/>
            <a:ext cx="3982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2: </a:t>
            </a:r>
            <a: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respond to an unfinished story</a:t>
            </a:r>
            <a:b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4" name="Google Shape;484;p50"/>
          <p:cNvSpPr txBox="1"/>
          <p:nvPr/>
        </p:nvSpPr>
        <p:spPr>
          <a:xfrm>
            <a:off x="3281325" y="2950870"/>
            <a:ext cx="46221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profile tab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received subtab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"share story"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inserting picture and description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posting story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0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7" name="Google Shape;487;p50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488" name="Google Shape;488;p50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0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5" name="Google Shape;495;p51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6" name="Google Shape;496;p51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7" name="Google Shape;497;p51"/>
          <p:cNvSpPr txBox="1"/>
          <p:nvPr/>
        </p:nvSpPr>
        <p:spPr>
          <a:xfrm>
            <a:off x="3271450" y="1709125"/>
            <a:ext cx="49464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description: you’re sorting through your house and cleaning. find something that has sentimental value to you, but you can’t bring with you and would like to actually permanently give it away.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new community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give it away to.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51"/>
          <p:cNvSpPr txBox="1"/>
          <p:nvPr/>
        </p:nvSpPr>
        <p:spPr>
          <a:xfrm>
            <a:off x="3264175" y="1055850"/>
            <a:ext cx="3982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3: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a posted item to a friend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subtask 3a: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create a new community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9" name="Google Shape;499;p51"/>
          <p:cNvSpPr txBox="1"/>
          <p:nvPr/>
        </p:nvSpPr>
        <p:spPr>
          <a:xfrm>
            <a:off x="3281325" y="2950875"/>
            <a:ext cx="46221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communities tab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"create new community"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adding a picture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naming the group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at least one member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51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1" name="Google Shape;501;p51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2" name="Google Shape;502;p51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03" name="Google Shape;503;p51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1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0" name="Google Shape;510;p52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1" name="Google Shape;511;p52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2" name="Google Shape;512;p52"/>
          <p:cNvSpPr txBox="1"/>
          <p:nvPr/>
        </p:nvSpPr>
        <p:spPr>
          <a:xfrm>
            <a:off x="3271450" y="1556725"/>
            <a:ext cx="49464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description: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your item to this community on flutter.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52"/>
          <p:cNvSpPr txBox="1"/>
          <p:nvPr/>
        </p:nvSpPr>
        <p:spPr>
          <a:xfrm>
            <a:off x="3264175" y="1055850"/>
            <a:ext cx="3982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3: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a posted item to a friend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subtask 3b: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 item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4" name="Google Shape;514;p52"/>
          <p:cNvSpPr txBox="1"/>
          <p:nvPr/>
        </p:nvSpPr>
        <p:spPr>
          <a:xfrm>
            <a:off x="3281325" y="2722275"/>
            <a:ext cx="46221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apping ‘give’ tab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inserting picture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writing name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writing description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swiping to community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posting item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52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6" name="Google Shape;516;p52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7" name="Google Shape;517;p52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18" name="Google Shape;518;p52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52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5" name="Google Shape;525;p53"/>
          <p:cNvSpPr txBox="1"/>
          <p:nvPr/>
        </p:nvSpPr>
        <p:spPr>
          <a:xfrm>
            <a:off x="860925" y="2418320"/>
            <a:ext cx="1500300" cy="16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6" name="Google Shape;526;p53"/>
          <p:cNvSpPr txBox="1"/>
          <p:nvPr/>
        </p:nvSpPr>
        <p:spPr>
          <a:xfrm>
            <a:off x="1089525" y="2910025"/>
            <a:ext cx="890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1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2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 3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7" name="Google Shape;527;p53"/>
          <p:cNvSpPr txBox="1"/>
          <p:nvPr/>
        </p:nvSpPr>
        <p:spPr>
          <a:xfrm>
            <a:off x="3271450" y="1556725"/>
            <a:ext cx="49464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description: s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omebody responded to your post. respond to her message and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 the item to her.</a:t>
            </a:r>
            <a:b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53"/>
          <p:cNvSpPr txBox="1"/>
          <p:nvPr/>
        </p:nvSpPr>
        <p:spPr>
          <a:xfrm>
            <a:off x="3264175" y="1055850"/>
            <a:ext cx="3982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3: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a posted item to a friend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subtask 3c: </a:t>
            </a:r>
            <a:r>
              <a:rPr lang="en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give item to friend in-app</a:t>
            </a:r>
            <a:endParaRPr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9" name="Google Shape;529;p53"/>
          <p:cNvSpPr txBox="1"/>
          <p:nvPr/>
        </p:nvSpPr>
        <p:spPr>
          <a:xfrm>
            <a:off x="3271450" y="2604025"/>
            <a:ext cx="50820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we looked for: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tapping + responding to chat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tapping profile-&gt;posted subtab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navigating from give icon in chat?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navigating from profile tab?</a:t>
            </a:r>
            <a:b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tapping posted item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selecting giftee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gifting item to giftee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53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1" name="Google Shape;531;p53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33" name="Google Shape;533;p53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3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-2054850" y="1103138"/>
            <a:ext cx="80139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declutter meaningfully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565050" y="72717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value proposition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565050" y="2294400"/>
            <a:ext cx="80139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People often find themselves keeping a lot of clutter. Many of these objects stay because they hold sentimental value, but not necessarily functional use.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565050" y="1635400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" name="Google Shape;122;p27"/>
          <p:cNvSpPr txBox="1"/>
          <p:nvPr>
            <p:ph type="title"/>
          </p:nvPr>
        </p:nvSpPr>
        <p:spPr>
          <a:xfrm>
            <a:off x="565050" y="3600625"/>
            <a:ext cx="80139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Flutter adds emotional security to the decluttering process, allowing people to find others who will value or add meaning to the item.</a:t>
            </a:r>
            <a:endParaRPr b="1"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565050" y="309402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 txBox="1"/>
          <p:nvPr/>
        </p:nvSpPr>
        <p:spPr>
          <a:xfrm>
            <a:off x="563350" y="1987525"/>
            <a:ext cx="2135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procedure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0" name="Google Shape;540;p54"/>
          <p:cNvSpPr txBox="1"/>
          <p:nvPr/>
        </p:nvSpPr>
        <p:spPr>
          <a:xfrm>
            <a:off x="860925" y="2418330"/>
            <a:ext cx="15003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debrief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3979875" y="1275875"/>
            <a:ext cx="3960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thoughts/feelings about giving away/claiming items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likelihood of these actions normally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thoughts/feelings about in-app interactions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communities to use this app with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comments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54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3" name="Google Shape;543;p54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4" name="Google Shape;544;p54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45" name="Google Shape;545;p54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54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5"/>
          <p:cNvSpPr txBox="1"/>
          <p:nvPr/>
        </p:nvSpPr>
        <p:spPr>
          <a:xfrm>
            <a:off x="890600" y="787150"/>
            <a:ext cx="2533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test measures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52" name="Google Shape;552;p55"/>
          <p:cNvPicPr preferRelativeResize="0"/>
          <p:nvPr/>
        </p:nvPicPr>
        <p:blipFill rotWithShape="1">
          <a:blip r:embed="rId3">
            <a:alphaModFix/>
          </a:blip>
          <a:srcRect b="12876" l="0" r="0" t="0"/>
          <a:stretch/>
        </p:blipFill>
        <p:spPr>
          <a:xfrm>
            <a:off x="2917811" y="2099241"/>
            <a:ext cx="929066" cy="80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5"/>
          <p:cNvPicPr preferRelativeResize="0"/>
          <p:nvPr/>
        </p:nvPicPr>
        <p:blipFill rotWithShape="1">
          <a:blip r:embed="rId4">
            <a:alphaModFix/>
          </a:blip>
          <a:srcRect b="12876" l="0" r="0" t="0"/>
          <a:stretch/>
        </p:blipFill>
        <p:spPr>
          <a:xfrm>
            <a:off x="4936264" y="2099264"/>
            <a:ext cx="929043" cy="80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5"/>
          <p:cNvPicPr preferRelativeResize="0"/>
          <p:nvPr/>
        </p:nvPicPr>
        <p:blipFill rotWithShape="1">
          <a:blip r:embed="rId5">
            <a:alphaModFix/>
          </a:blip>
          <a:srcRect b="15469" l="0" r="0" t="0"/>
          <a:stretch/>
        </p:blipFill>
        <p:spPr>
          <a:xfrm>
            <a:off x="851100" y="1952350"/>
            <a:ext cx="1222877" cy="10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6">
            <a:alphaModFix/>
          </a:blip>
          <a:srcRect b="17763" l="0" r="0" t="0"/>
          <a:stretch/>
        </p:blipFill>
        <p:spPr>
          <a:xfrm>
            <a:off x="6980919" y="2028895"/>
            <a:ext cx="1069782" cy="87975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5"/>
          <p:cNvSpPr txBox="1"/>
          <p:nvPr/>
        </p:nvSpPr>
        <p:spPr>
          <a:xfrm>
            <a:off x="448700" y="3059825"/>
            <a:ext cx="20277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ime it takes to </a:t>
            </a:r>
            <a:r>
              <a:rPr lang="en" sz="13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complete a task,</a:t>
            </a:r>
            <a:endParaRPr sz="13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manual clickstream data </a:t>
            </a:r>
            <a:r>
              <a:rPr lang="en" sz="13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each tap</a:t>
            </a:r>
            <a:endParaRPr sz="13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7" name="Google Shape;557;p55"/>
          <p:cNvSpPr txBox="1"/>
          <p:nvPr/>
        </p:nvSpPr>
        <p:spPr>
          <a:xfrm>
            <a:off x="2533025" y="3059825"/>
            <a:ext cx="16986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umber of times user </a:t>
            </a:r>
            <a:r>
              <a:rPr lang="en" sz="13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makes an error </a:t>
            </a: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and/or </a:t>
            </a:r>
            <a:r>
              <a:rPr lang="en" sz="13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starts over</a:t>
            </a:r>
            <a:endParaRPr sz="13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8" name="Google Shape;558;p55"/>
          <p:cNvSpPr txBox="1"/>
          <p:nvPr/>
        </p:nvSpPr>
        <p:spPr>
          <a:xfrm>
            <a:off x="4425337" y="3059825"/>
            <a:ext cx="1950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umber of times user </a:t>
            </a:r>
            <a:r>
              <a:rPr lang="en" sz="13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hesitates or expresses confusion</a:t>
            </a:r>
            <a:br>
              <a:rPr lang="en" sz="13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3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9" name="Google Shape;559;p55"/>
          <p:cNvSpPr txBox="1"/>
          <p:nvPr/>
        </p:nvSpPr>
        <p:spPr>
          <a:xfrm>
            <a:off x="6628861" y="3059825"/>
            <a:ext cx="1773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quantitative + qualitative c</a:t>
            </a: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omments about </a:t>
            </a:r>
            <a:r>
              <a:rPr lang="en" sz="13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and value</a:t>
            </a:r>
            <a:endParaRPr sz="13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0" name="Google Shape;560;p55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1" name="Google Shape;561;p55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2" name="Google Shape;562;p55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63" name="Google Shape;563;p55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5"/>
          <p:cNvCxnSpPr/>
          <p:nvPr/>
        </p:nvCxnSpPr>
        <p:spPr>
          <a:xfrm>
            <a:off x="829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6"/>
          <p:cNvSpPr txBox="1"/>
          <p:nvPr>
            <p:ph type="title"/>
          </p:nvPr>
        </p:nvSpPr>
        <p:spPr>
          <a:xfrm>
            <a:off x="3072950" y="2134050"/>
            <a:ext cx="28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0" name="Google Shape;570;p56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1" name="Google Shape;571;p56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2" name="Google Shape;572;p56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73" name="Google Shape;573;p56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56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7"/>
          <p:cNvSpPr txBox="1"/>
          <p:nvPr>
            <p:ph type="title"/>
          </p:nvPr>
        </p:nvSpPr>
        <p:spPr>
          <a:xfrm>
            <a:off x="3178850" y="2209200"/>
            <a:ext cx="28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 b="23242" l="0" r="0" t="0"/>
          <a:stretch/>
        </p:blipFill>
        <p:spPr>
          <a:xfrm>
            <a:off x="737075" y="2678600"/>
            <a:ext cx="7669853" cy="246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7"/>
          <p:cNvPicPr preferRelativeResize="0"/>
          <p:nvPr/>
        </p:nvPicPr>
        <p:blipFill rotWithShape="1">
          <a:blip r:embed="rId4">
            <a:alphaModFix/>
          </a:blip>
          <a:srcRect b="0" l="55565" r="0" t="0"/>
          <a:stretch/>
        </p:blipFill>
        <p:spPr>
          <a:xfrm>
            <a:off x="0" y="0"/>
            <a:ext cx="2988702" cy="31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7"/>
          <p:cNvPicPr preferRelativeResize="0"/>
          <p:nvPr/>
        </p:nvPicPr>
        <p:blipFill rotWithShape="1">
          <a:blip r:embed="rId5">
            <a:alphaModFix/>
          </a:blip>
          <a:srcRect b="0" l="0" r="0" t="-21906"/>
          <a:stretch/>
        </p:blipFill>
        <p:spPr>
          <a:xfrm>
            <a:off x="2892575" y="-537700"/>
            <a:ext cx="4250134" cy="299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7"/>
          <p:cNvPicPr preferRelativeResize="0"/>
          <p:nvPr/>
        </p:nvPicPr>
        <p:blipFill rotWithShape="1">
          <a:blip r:embed="rId6">
            <a:alphaModFix/>
          </a:blip>
          <a:srcRect b="0" l="0" r="7321" t="0"/>
          <a:stretch/>
        </p:blipFill>
        <p:spPr>
          <a:xfrm>
            <a:off x="5799350" y="-117050"/>
            <a:ext cx="3404951" cy="31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9" name="Google Shape;589;p58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0" name="Google Shape;590;p58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91" name="Google Shape;591;p58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58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58"/>
          <p:cNvSpPr txBox="1"/>
          <p:nvPr/>
        </p:nvSpPr>
        <p:spPr>
          <a:xfrm>
            <a:off x="890600" y="787150"/>
            <a:ext cx="5935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outliers + critical task points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4" name="Google Shape;594;p58"/>
          <p:cNvSpPr txBox="1"/>
          <p:nvPr/>
        </p:nvSpPr>
        <p:spPr>
          <a:xfrm>
            <a:off x="479675" y="2915550"/>
            <a:ext cx="25533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participant x </a:t>
            </a: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was not very familiar with modern social media app interfaces (affected time + errors/hesitation)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58"/>
          <p:cNvSpPr txBox="1"/>
          <p:nvPr/>
        </p:nvSpPr>
        <p:spPr>
          <a:xfrm>
            <a:off x="3448473" y="2915561"/>
            <a:ext cx="20493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participant y </a:t>
            </a: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talked extensively and played around with the tasks (affected time)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58"/>
          <p:cNvSpPr txBox="1"/>
          <p:nvPr/>
        </p:nvSpPr>
        <p:spPr>
          <a:xfrm>
            <a:off x="6577675" y="1141750"/>
            <a:ext cx="1273200" cy="12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sz="20000"/>
          </a:p>
        </p:txBody>
      </p:sp>
      <p:sp>
        <p:nvSpPr>
          <p:cNvPr id="597" name="Google Shape;597;p58"/>
          <p:cNvSpPr txBox="1"/>
          <p:nvPr/>
        </p:nvSpPr>
        <p:spPr>
          <a:xfrm>
            <a:off x="5861425" y="2915550"/>
            <a:ext cx="2797200" cy="19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critical task points </a:t>
            </a: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significant subtasks that created knots in participant understanding </a:t>
            </a: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(affected time + errors/hesitation)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8" name="Google Shape;5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62" y="1754963"/>
            <a:ext cx="1889930" cy="12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474" y="1350991"/>
            <a:ext cx="817633" cy="7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037" y="1796663"/>
            <a:ext cx="1889930" cy="12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574" y="1279350"/>
            <a:ext cx="975599" cy="942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9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7" name="Google Shape;607;p59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8" name="Google Shape;608;p59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09" name="Google Shape;609;p59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59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59"/>
          <p:cNvSpPr txBox="1"/>
          <p:nvPr/>
        </p:nvSpPr>
        <p:spPr>
          <a:xfrm>
            <a:off x="890600" y="787150"/>
            <a:ext cx="5935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1: finding a specific item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2" name="Google Shape;6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75" y="1453975"/>
            <a:ext cx="1868513" cy="332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612" y="1453950"/>
            <a:ext cx="1868526" cy="33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024" y="1453925"/>
            <a:ext cx="1868550" cy="332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673" y="1453913"/>
            <a:ext cx="1868550" cy="332354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9"/>
          <p:cNvSpPr/>
          <p:nvPr/>
        </p:nvSpPr>
        <p:spPr>
          <a:xfrm>
            <a:off x="1734200" y="159395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9"/>
          <p:cNvSpPr/>
          <p:nvPr/>
        </p:nvSpPr>
        <p:spPr>
          <a:xfrm>
            <a:off x="4250900" y="184475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9"/>
          <p:cNvSpPr/>
          <p:nvPr/>
        </p:nvSpPr>
        <p:spPr>
          <a:xfrm>
            <a:off x="5119275" y="2410425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0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4" name="Google Shape;624;p60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5" name="Google Shape;625;p60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26" name="Google Shape;626;p60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60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60"/>
          <p:cNvSpPr txBox="1"/>
          <p:nvPr/>
        </p:nvSpPr>
        <p:spPr>
          <a:xfrm>
            <a:off x="890600" y="787150"/>
            <a:ext cx="5935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1: finding a specific item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9" name="Google Shape;629;p60"/>
          <p:cNvSpPr txBox="1"/>
          <p:nvPr/>
        </p:nvSpPr>
        <p:spPr>
          <a:xfrm>
            <a:off x="1035475" y="1482525"/>
            <a:ext cx="31266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total time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(average total time - outliers)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time to tap treasures tab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hesitation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starting over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0" name="Google Shape;630;p60"/>
          <p:cNvCxnSpPr/>
          <p:nvPr/>
        </p:nvCxnSpPr>
        <p:spPr>
          <a:xfrm rot="10800000">
            <a:off x="4514500" y="1406325"/>
            <a:ext cx="6600" cy="33534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60"/>
          <p:cNvSpPr txBox="1"/>
          <p:nvPr/>
        </p:nvSpPr>
        <p:spPr>
          <a:xfrm>
            <a:off x="4681525" y="1482525"/>
            <a:ext cx="31266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74.3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39.5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58.1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60"/>
          <p:cNvSpPr txBox="1"/>
          <p:nvPr/>
        </p:nvSpPr>
        <p:spPr>
          <a:xfrm>
            <a:off x="5733700" y="1482525"/>
            <a:ext cx="1726500" cy="28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46 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38 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1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3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1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1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8" name="Google Shape;638;p61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9" name="Google Shape;639;p61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40" name="Google Shape;640;p61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1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61"/>
          <p:cNvSpPr txBox="1"/>
          <p:nvPr/>
        </p:nvSpPr>
        <p:spPr>
          <a:xfrm>
            <a:off x="890600" y="787150"/>
            <a:ext cx="5935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1: finding a specific item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3" name="Google Shape;643;p61"/>
          <p:cNvSpPr txBox="1"/>
          <p:nvPr/>
        </p:nvSpPr>
        <p:spPr>
          <a:xfrm>
            <a:off x="1035475" y="1482525"/>
            <a:ext cx="31266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total time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(average total time - outliers)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time to tap treasures tab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hesitation - outlier x)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(starting over - outlier x)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4" name="Google Shape;644;p61"/>
          <p:cNvCxnSpPr/>
          <p:nvPr/>
        </p:nvCxnSpPr>
        <p:spPr>
          <a:xfrm rot="10800000">
            <a:off x="4514500" y="1406325"/>
            <a:ext cx="6600" cy="33534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61"/>
          <p:cNvSpPr txBox="1"/>
          <p:nvPr/>
        </p:nvSpPr>
        <p:spPr>
          <a:xfrm>
            <a:off x="4681525" y="1482525"/>
            <a:ext cx="31266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74.3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39.5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58.1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61"/>
          <p:cNvSpPr txBox="1"/>
          <p:nvPr/>
        </p:nvSpPr>
        <p:spPr>
          <a:xfrm>
            <a:off x="5733700" y="1482525"/>
            <a:ext cx="1726500" cy="28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46 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38 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1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3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1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2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2" name="Google Shape;652;p62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3" name="Google Shape;653;p62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54" name="Google Shape;654;p62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62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62"/>
          <p:cNvSpPr txBox="1"/>
          <p:nvPr/>
        </p:nvSpPr>
        <p:spPr>
          <a:xfrm>
            <a:off x="890600" y="787150"/>
            <a:ext cx="5935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1: finding a specific item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7" name="Google Shape;657;p62"/>
          <p:cNvSpPr txBox="1"/>
          <p:nvPr/>
        </p:nvSpPr>
        <p:spPr>
          <a:xfrm>
            <a:off x="295750" y="1524288"/>
            <a:ext cx="54927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fairly intuitive for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5/6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participants.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navigate to the item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1/6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participants used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community filter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1/6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participants used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 bar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3/6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participants used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‘communities’ tab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4/6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participants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scrolled through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8" name="Google Shape;6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325" y="710950"/>
            <a:ext cx="2277525" cy="405087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2"/>
          <p:cNvSpPr/>
          <p:nvPr/>
        </p:nvSpPr>
        <p:spPr>
          <a:xfrm>
            <a:off x="8257650" y="1461150"/>
            <a:ext cx="346800" cy="346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62"/>
          <p:cNvSpPr/>
          <p:nvPr/>
        </p:nvSpPr>
        <p:spPr>
          <a:xfrm>
            <a:off x="6624550" y="1461150"/>
            <a:ext cx="346800" cy="346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62"/>
          <p:cNvSpPr/>
          <p:nvPr/>
        </p:nvSpPr>
        <p:spPr>
          <a:xfrm>
            <a:off x="6385500" y="4648925"/>
            <a:ext cx="346800" cy="346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62"/>
          <p:cNvSpPr/>
          <p:nvPr/>
        </p:nvSpPr>
        <p:spPr>
          <a:xfrm>
            <a:off x="8131875" y="3357350"/>
            <a:ext cx="346800" cy="346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62"/>
          <p:cNvSpPr/>
          <p:nvPr/>
        </p:nvSpPr>
        <p:spPr>
          <a:xfrm>
            <a:off x="351325" y="2530525"/>
            <a:ext cx="346800" cy="346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62"/>
          <p:cNvSpPr/>
          <p:nvPr/>
        </p:nvSpPr>
        <p:spPr>
          <a:xfrm>
            <a:off x="351325" y="3007625"/>
            <a:ext cx="346800" cy="346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62"/>
          <p:cNvSpPr/>
          <p:nvPr/>
        </p:nvSpPr>
        <p:spPr>
          <a:xfrm>
            <a:off x="351325" y="3484725"/>
            <a:ext cx="346800" cy="346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62"/>
          <p:cNvSpPr/>
          <p:nvPr/>
        </p:nvSpPr>
        <p:spPr>
          <a:xfrm>
            <a:off x="351325" y="3961825"/>
            <a:ext cx="346800" cy="346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3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2" name="Google Shape;672;p63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3" name="Google Shape;673;p63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74" name="Google Shape;674;p63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63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63"/>
          <p:cNvSpPr txBox="1"/>
          <p:nvPr/>
        </p:nvSpPr>
        <p:spPr>
          <a:xfrm>
            <a:off x="890600" y="787150"/>
            <a:ext cx="681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2: respond to an unfinished story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7" name="Google Shape;6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75" y="1530169"/>
            <a:ext cx="1645738" cy="292718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3"/>
          <p:cNvSpPr/>
          <p:nvPr/>
        </p:nvSpPr>
        <p:spPr>
          <a:xfrm>
            <a:off x="1620825" y="4110154"/>
            <a:ext cx="220800" cy="22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970" y="1530125"/>
            <a:ext cx="1645749" cy="292726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3"/>
          <p:cNvSpPr/>
          <p:nvPr/>
        </p:nvSpPr>
        <p:spPr>
          <a:xfrm>
            <a:off x="3306759" y="2001823"/>
            <a:ext cx="220800" cy="22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954" y="1530125"/>
            <a:ext cx="1645770" cy="2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4125" y="1530125"/>
            <a:ext cx="1645749" cy="292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275" y="1547817"/>
            <a:ext cx="1645749" cy="2927233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3"/>
          <p:cNvSpPr/>
          <p:nvPr/>
        </p:nvSpPr>
        <p:spPr>
          <a:xfrm>
            <a:off x="4770059" y="3889348"/>
            <a:ext cx="220800" cy="22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3"/>
          <p:cNvSpPr/>
          <p:nvPr/>
        </p:nvSpPr>
        <p:spPr>
          <a:xfrm>
            <a:off x="6859259" y="2385548"/>
            <a:ext cx="220800" cy="22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3"/>
          <p:cNvSpPr/>
          <p:nvPr/>
        </p:nvSpPr>
        <p:spPr>
          <a:xfrm>
            <a:off x="6225109" y="3024773"/>
            <a:ext cx="220800" cy="22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3"/>
          <p:cNvSpPr/>
          <p:nvPr/>
        </p:nvSpPr>
        <p:spPr>
          <a:xfrm>
            <a:off x="6638459" y="3453448"/>
            <a:ext cx="220800" cy="22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14" y="643525"/>
            <a:ext cx="2073926" cy="380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5038" y="643525"/>
            <a:ext cx="2073926" cy="380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964" y="643525"/>
            <a:ext cx="2073926" cy="380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4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3" name="Google Shape;693;p64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4" name="Google Shape;694;p64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95" name="Google Shape;695;p64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64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64"/>
          <p:cNvSpPr txBox="1"/>
          <p:nvPr/>
        </p:nvSpPr>
        <p:spPr>
          <a:xfrm>
            <a:off x="890600" y="787150"/>
            <a:ext cx="6806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2: </a:t>
            </a: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respond to an unfinished story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8" name="Google Shape;698;p64"/>
          <p:cNvSpPr txBox="1"/>
          <p:nvPr/>
        </p:nvSpPr>
        <p:spPr>
          <a:xfrm>
            <a:off x="352500" y="1482525"/>
            <a:ext cx="3885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total time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(average total time - outliers)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 time to tap profile -&gt; received tab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(received tab - outliers)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hesitation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starting over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9" name="Google Shape;699;p64"/>
          <p:cNvCxnSpPr/>
          <p:nvPr/>
        </p:nvCxnSpPr>
        <p:spPr>
          <a:xfrm rot="10800000">
            <a:off x="4514500" y="1406325"/>
            <a:ext cx="6600" cy="33534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64"/>
          <p:cNvSpPr txBox="1"/>
          <p:nvPr/>
        </p:nvSpPr>
        <p:spPr>
          <a:xfrm>
            <a:off x="4681525" y="1482525"/>
            <a:ext cx="31266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119.8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69.8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58.1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33.5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64"/>
          <p:cNvSpPr txBox="1"/>
          <p:nvPr/>
        </p:nvSpPr>
        <p:spPr>
          <a:xfrm>
            <a:off x="5733700" y="1482525"/>
            <a:ext cx="1726500" cy="28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96 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1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5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1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7" name="Google Shape;707;p65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8" name="Google Shape;708;p65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09" name="Google Shape;709;p65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65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65"/>
          <p:cNvSpPr txBox="1"/>
          <p:nvPr/>
        </p:nvSpPr>
        <p:spPr>
          <a:xfrm>
            <a:off x="890600" y="787150"/>
            <a:ext cx="489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2: respond to an unfinished story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2" name="Google Shape;712;p65"/>
          <p:cNvSpPr txBox="1"/>
          <p:nvPr/>
        </p:nvSpPr>
        <p:spPr>
          <a:xfrm>
            <a:off x="295750" y="1711125"/>
            <a:ext cx="47571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4/6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participants wanted to take a picture in-app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4/6 participants 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were confused about the difference between profile vs. public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3" name="Google Shape;7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400" y="859125"/>
            <a:ext cx="2198925" cy="39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6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9" name="Google Shape;719;p66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0" name="Google Shape;720;p66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21" name="Google Shape;721;p66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66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66"/>
          <p:cNvSpPr txBox="1"/>
          <p:nvPr/>
        </p:nvSpPr>
        <p:spPr>
          <a:xfrm>
            <a:off x="890600" y="787150"/>
            <a:ext cx="489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2: respond to an unfinished story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4" name="Google Shape;724;p66"/>
          <p:cNvSpPr txBox="1"/>
          <p:nvPr/>
        </p:nvSpPr>
        <p:spPr>
          <a:xfrm>
            <a:off x="295750" y="1711125"/>
            <a:ext cx="47571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4/6 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participants wanted to take a picture in-app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4/6 participants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were confused about the difference between profile vs. public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5" name="Google Shape;7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920" y="1859050"/>
            <a:ext cx="1645749" cy="292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457" y="787151"/>
            <a:ext cx="1699856" cy="30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7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2" name="Google Shape;732;p67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3" name="Google Shape;733;p67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34" name="Google Shape;734;p67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67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67"/>
          <p:cNvSpPr txBox="1"/>
          <p:nvPr/>
        </p:nvSpPr>
        <p:spPr>
          <a:xfrm>
            <a:off x="890600" y="558550"/>
            <a:ext cx="681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subtask 3a: create a new community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37" name="Google Shape;7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870" y="1637263"/>
            <a:ext cx="1658199" cy="29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675" y="1637276"/>
            <a:ext cx="1658199" cy="294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250" y="1637284"/>
            <a:ext cx="1658199" cy="294939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7"/>
          <p:cNvSpPr/>
          <p:nvPr/>
        </p:nvSpPr>
        <p:spPr>
          <a:xfrm>
            <a:off x="3052650" y="151990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7"/>
          <p:cNvSpPr/>
          <p:nvPr/>
        </p:nvSpPr>
        <p:spPr>
          <a:xfrm>
            <a:off x="5052850" y="2079525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7"/>
          <p:cNvSpPr/>
          <p:nvPr/>
        </p:nvSpPr>
        <p:spPr>
          <a:xfrm>
            <a:off x="4020200" y="273695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7"/>
          <p:cNvSpPr/>
          <p:nvPr/>
        </p:nvSpPr>
        <p:spPr>
          <a:xfrm>
            <a:off x="4553600" y="311795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9" name="Google Shape;749;p68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0" name="Google Shape;750;p68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51" name="Google Shape;751;p68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68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68"/>
          <p:cNvSpPr txBox="1"/>
          <p:nvPr/>
        </p:nvSpPr>
        <p:spPr>
          <a:xfrm>
            <a:off x="352500" y="1787325"/>
            <a:ext cx="38856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total time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hesitation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starting over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54" name="Google Shape;754;p68"/>
          <p:cNvCxnSpPr/>
          <p:nvPr/>
        </p:nvCxnSpPr>
        <p:spPr>
          <a:xfrm rot="10800000">
            <a:off x="4514500" y="1406325"/>
            <a:ext cx="6600" cy="33534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68"/>
          <p:cNvSpPr txBox="1"/>
          <p:nvPr/>
        </p:nvSpPr>
        <p:spPr>
          <a:xfrm>
            <a:off x="4681525" y="1787325"/>
            <a:ext cx="3126600" cy="23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69.6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(from one participant)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68"/>
          <p:cNvSpPr txBox="1"/>
          <p:nvPr/>
        </p:nvSpPr>
        <p:spPr>
          <a:xfrm>
            <a:off x="890600" y="558550"/>
            <a:ext cx="681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subtask 3a: create a new community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7" name="Google Shape;757;p68"/>
          <p:cNvSpPr txBox="1"/>
          <p:nvPr/>
        </p:nvSpPr>
        <p:spPr>
          <a:xfrm>
            <a:off x="5733700" y="1787325"/>
            <a:ext cx="17265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(new)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9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3" name="Google Shape;763;p69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4" name="Google Shape;764;p69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65" name="Google Shape;765;p69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69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69"/>
          <p:cNvSpPr txBox="1"/>
          <p:nvPr/>
        </p:nvSpPr>
        <p:spPr>
          <a:xfrm>
            <a:off x="890600" y="558550"/>
            <a:ext cx="681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subtask 3b: post item</a:t>
            </a:r>
            <a:b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68" name="Google Shape;7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838" y="1534175"/>
            <a:ext cx="1892724" cy="336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400" y="1534175"/>
            <a:ext cx="1892700" cy="336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2551" y="1534177"/>
            <a:ext cx="1892700" cy="3366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9"/>
          <p:cNvSpPr/>
          <p:nvPr/>
        </p:nvSpPr>
        <p:spPr>
          <a:xfrm>
            <a:off x="2115200" y="441335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9"/>
          <p:cNvSpPr/>
          <p:nvPr/>
        </p:nvSpPr>
        <p:spPr>
          <a:xfrm>
            <a:off x="5163200" y="258455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9"/>
          <p:cNvSpPr/>
          <p:nvPr/>
        </p:nvSpPr>
        <p:spPr>
          <a:xfrm>
            <a:off x="4172600" y="311795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9"/>
          <p:cNvSpPr/>
          <p:nvPr/>
        </p:nvSpPr>
        <p:spPr>
          <a:xfrm>
            <a:off x="4477400" y="357515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9"/>
          <p:cNvSpPr/>
          <p:nvPr/>
        </p:nvSpPr>
        <p:spPr>
          <a:xfrm>
            <a:off x="4782200" y="4184750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0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1" name="Google Shape;781;p70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2" name="Google Shape;782;p70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83" name="Google Shape;783;p70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70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70"/>
          <p:cNvSpPr txBox="1"/>
          <p:nvPr/>
        </p:nvSpPr>
        <p:spPr>
          <a:xfrm>
            <a:off x="352500" y="1787325"/>
            <a:ext cx="38856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total time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(average total time - outliers)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hesitation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starting over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6" name="Google Shape;786;p70"/>
          <p:cNvCxnSpPr/>
          <p:nvPr/>
        </p:nvCxnSpPr>
        <p:spPr>
          <a:xfrm rot="10800000">
            <a:off x="4514500" y="1406325"/>
            <a:ext cx="6600" cy="33534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70"/>
          <p:cNvSpPr txBox="1"/>
          <p:nvPr/>
        </p:nvSpPr>
        <p:spPr>
          <a:xfrm>
            <a:off x="4681525" y="1787325"/>
            <a:ext cx="3126600" cy="23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134.2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86.8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70"/>
          <p:cNvSpPr txBox="1"/>
          <p:nvPr/>
        </p:nvSpPr>
        <p:spPr>
          <a:xfrm>
            <a:off x="890600" y="558550"/>
            <a:ext cx="681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subtask 3b: post item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9" name="Google Shape;789;p70"/>
          <p:cNvSpPr txBox="1"/>
          <p:nvPr/>
        </p:nvSpPr>
        <p:spPr>
          <a:xfrm>
            <a:off x="5733700" y="1787325"/>
            <a:ext cx="17265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156 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1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5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prev: 0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1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5" name="Google Shape;795;p71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6" name="Google Shape;796;p71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97" name="Google Shape;797;p71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71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71"/>
          <p:cNvSpPr txBox="1"/>
          <p:nvPr/>
        </p:nvSpPr>
        <p:spPr>
          <a:xfrm>
            <a:off x="890600" y="558550"/>
            <a:ext cx="681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subtask 3c: give item to a friend in-app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00" name="Google Shape;80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00" y="1754071"/>
            <a:ext cx="1709709" cy="30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897" y="1754029"/>
            <a:ext cx="1709709" cy="30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8622" y="1754044"/>
            <a:ext cx="1709709" cy="304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6512" y="1754044"/>
            <a:ext cx="1709709" cy="304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6240" y="1754033"/>
            <a:ext cx="1709709" cy="304098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1"/>
          <p:cNvSpPr/>
          <p:nvPr/>
        </p:nvSpPr>
        <p:spPr>
          <a:xfrm>
            <a:off x="1626099" y="1595800"/>
            <a:ext cx="294600" cy="29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1"/>
          <p:cNvSpPr/>
          <p:nvPr/>
        </p:nvSpPr>
        <p:spPr>
          <a:xfrm>
            <a:off x="1331489" y="4228495"/>
            <a:ext cx="294600" cy="29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1"/>
          <p:cNvSpPr/>
          <p:nvPr/>
        </p:nvSpPr>
        <p:spPr>
          <a:xfrm>
            <a:off x="2276344" y="2815207"/>
            <a:ext cx="294600" cy="29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1"/>
          <p:cNvSpPr/>
          <p:nvPr/>
        </p:nvSpPr>
        <p:spPr>
          <a:xfrm>
            <a:off x="4524860" y="3659891"/>
            <a:ext cx="294600" cy="29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1"/>
          <p:cNvSpPr/>
          <p:nvPr/>
        </p:nvSpPr>
        <p:spPr>
          <a:xfrm>
            <a:off x="6382125" y="2616475"/>
            <a:ext cx="250800" cy="25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2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5" name="Google Shape;815;p72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6" name="Google Shape;816;p72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17" name="Google Shape;817;p72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72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72"/>
          <p:cNvSpPr txBox="1"/>
          <p:nvPr/>
        </p:nvSpPr>
        <p:spPr>
          <a:xfrm>
            <a:off x="352500" y="2168325"/>
            <a:ext cx="38856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total time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hesitation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starting over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0" name="Google Shape;820;p72"/>
          <p:cNvCxnSpPr/>
          <p:nvPr/>
        </p:nvCxnSpPr>
        <p:spPr>
          <a:xfrm rot="10800000">
            <a:off x="4514500" y="1406325"/>
            <a:ext cx="6600" cy="33534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72"/>
          <p:cNvSpPr txBox="1"/>
          <p:nvPr/>
        </p:nvSpPr>
        <p:spPr>
          <a:xfrm>
            <a:off x="4681525" y="2168325"/>
            <a:ext cx="3126600" cy="23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124.8s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2" name="Google Shape;822;p72"/>
          <p:cNvSpPr txBox="1"/>
          <p:nvPr/>
        </p:nvSpPr>
        <p:spPr>
          <a:xfrm>
            <a:off x="5733700" y="2168325"/>
            <a:ext cx="17265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(new)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72"/>
          <p:cNvSpPr txBox="1"/>
          <p:nvPr/>
        </p:nvSpPr>
        <p:spPr>
          <a:xfrm>
            <a:off x="890600" y="558550"/>
            <a:ext cx="681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subtask 3c: give item to a friend in-app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3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9" name="Google Shape;829;p73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0" name="Google Shape;830;p73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31" name="Google Shape;831;p73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73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73"/>
          <p:cNvSpPr txBox="1"/>
          <p:nvPr/>
        </p:nvSpPr>
        <p:spPr>
          <a:xfrm>
            <a:off x="352500" y="2168325"/>
            <a:ext cx="38856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average total time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errors - outlier x)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hesitation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(starting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 - outlier x)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4" name="Google Shape;834;p73"/>
          <p:cNvCxnSpPr/>
          <p:nvPr/>
        </p:nvCxnSpPr>
        <p:spPr>
          <a:xfrm rot="10800000">
            <a:off x="4514500" y="1406325"/>
            <a:ext cx="6600" cy="33534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73"/>
          <p:cNvSpPr txBox="1"/>
          <p:nvPr/>
        </p:nvSpPr>
        <p:spPr>
          <a:xfrm>
            <a:off x="4681525" y="2168325"/>
            <a:ext cx="3126600" cy="23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124.8s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73"/>
          <p:cNvSpPr txBox="1"/>
          <p:nvPr/>
        </p:nvSpPr>
        <p:spPr>
          <a:xfrm>
            <a:off x="5733700" y="2168325"/>
            <a:ext cx="17265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(new)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73"/>
          <p:cNvSpPr txBox="1"/>
          <p:nvPr/>
        </p:nvSpPr>
        <p:spPr>
          <a:xfrm>
            <a:off x="890600" y="558550"/>
            <a:ext cx="681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subtask 3c: give item to a friend in-app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565050" y="1473425"/>
            <a:ext cx="34101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error handling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150" y="599150"/>
            <a:ext cx="214862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400" y="599150"/>
            <a:ext cx="21486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4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3" name="Google Shape;843;p74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4" name="Google Shape;844;p74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45" name="Google Shape;845;p74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6" name="Google Shape;846;p74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74"/>
          <p:cNvSpPr txBox="1"/>
          <p:nvPr/>
        </p:nvSpPr>
        <p:spPr>
          <a:xfrm>
            <a:off x="890600" y="787150"/>
            <a:ext cx="4162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8" name="Google Shape;848;p74"/>
          <p:cNvSpPr txBox="1"/>
          <p:nvPr/>
        </p:nvSpPr>
        <p:spPr>
          <a:xfrm>
            <a:off x="295750" y="1711125"/>
            <a:ext cx="48474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3a: create new community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fairly intuitive; </a:t>
            </a:r>
            <a:r>
              <a:rPr b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1/6 </a:t>
            </a: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participants did not do 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3b: post item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2/6 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participants went to profile/treasures to post the item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3c: give item to a friend in-app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2/6 participants 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forgot who they promised item to in-chat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5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4" name="Google Shape;854;p75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5" name="Google Shape;855;p75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56" name="Google Shape;856;p75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75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8" name="Google Shape;858;p75"/>
          <p:cNvSpPr txBox="1"/>
          <p:nvPr/>
        </p:nvSpPr>
        <p:spPr>
          <a:xfrm>
            <a:off x="890600" y="787150"/>
            <a:ext cx="4162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9" name="Google Shape;859;p75"/>
          <p:cNvSpPr txBox="1"/>
          <p:nvPr/>
        </p:nvSpPr>
        <p:spPr>
          <a:xfrm>
            <a:off x="295750" y="1711125"/>
            <a:ext cx="48474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3a: create new community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	fairly intuitive; </a:t>
            </a:r>
            <a:r>
              <a:rPr b="1"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1/6 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participants did not do 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3b: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 item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2/6 </a:t>
            </a: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participants went to profile/treasures to post the item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3c: give item to a friend in-app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2/6 participants 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forgot who they promised item to in-chat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0" name="Google Shape;8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372" y="1829129"/>
            <a:ext cx="1709709" cy="30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263" y="656050"/>
            <a:ext cx="1709700" cy="304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6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7" name="Google Shape;867;p76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8" name="Google Shape;868;p76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69" name="Google Shape;869;p76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76"/>
          <p:cNvCxnSpPr/>
          <p:nvPr/>
        </p:nvCxnSpPr>
        <p:spPr>
          <a:xfrm>
            <a:off x="38771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76"/>
          <p:cNvSpPr txBox="1"/>
          <p:nvPr/>
        </p:nvSpPr>
        <p:spPr>
          <a:xfrm>
            <a:off x="890600" y="787150"/>
            <a:ext cx="4162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task 3: give a posted item to a friend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72" name="Google Shape;87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250" y="741921"/>
            <a:ext cx="1709709" cy="304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437" y="1711119"/>
            <a:ext cx="1709709" cy="304103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6"/>
          <p:cNvSpPr txBox="1"/>
          <p:nvPr/>
        </p:nvSpPr>
        <p:spPr>
          <a:xfrm>
            <a:off x="295750" y="1711125"/>
            <a:ext cx="48474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3a: create new community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	fairly intuitive; </a:t>
            </a:r>
            <a:r>
              <a:rPr b="1"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1/6 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participants did not do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3b: post item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2/6 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participants went to profile/treasures to post the item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3c: give item to a friend in-app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2/6 participants </a:t>
            </a: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forgot who they promised item to in-chat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7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0" name="Google Shape;880;p77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1" name="Google Shape;881;p77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82" name="Google Shape;882;p77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77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4" name="Google Shape;884;p77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5" name="Google Shape;885;p77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86" name="Google Shape;886;p77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77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77"/>
          <p:cNvSpPr txBox="1"/>
          <p:nvPr>
            <p:ph type="title"/>
          </p:nvPr>
        </p:nvSpPr>
        <p:spPr>
          <a:xfrm>
            <a:off x="3087550" y="2195325"/>
            <a:ext cx="28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"/>
                <a:ea typeface="Raleway"/>
                <a:cs typeface="Raleway"/>
                <a:sym typeface="Raleway"/>
              </a:rPr>
              <a:t>discussion</a:t>
            </a:r>
            <a:endParaRPr sz="3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8"/>
          <p:cNvSpPr txBox="1"/>
          <p:nvPr>
            <p:ph type="title"/>
          </p:nvPr>
        </p:nvSpPr>
        <p:spPr>
          <a:xfrm>
            <a:off x="565050" y="1625825"/>
            <a:ext cx="7749900" cy="30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difficulties: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participants do not behave as predicted when instructions get broader. but this also leads to...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insights: 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testing in living spaces with participants thinking they actually have to give items away provides </a:t>
            </a: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genuine feedback.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50% 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participants were </a:t>
            </a: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extremely willing 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give their items away (</a:t>
            </a: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vs more ambiguous opinions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lab usability study)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4" name="Google Shape;894;p78"/>
          <p:cNvSpPr txBox="1"/>
          <p:nvPr/>
        </p:nvSpPr>
        <p:spPr>
          <a:xfrm>
            <a:off x="594575" y="858525"/>
            <a:ext cx="288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in-situ insights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5" name="Google Shape;895;p78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6" name="Google Shape;896;p78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7" name="Google Shape;897;p78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98" name="Google Shape;898;p78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9" name="Google Shape;899;p78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0" name="Google Shape;900;p78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1" name="Google Shape;901;p78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02" name="Google Shape;902;p78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78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9"/>
          <p:cNvSpPr txBox="1"/>
          <p:nvPr>
            <p:ph type="title"/>
          </p:nvPr>
        </p:nvSpPr>
        <p:spPr>
          <a:xfrm>
            <a:off x="565050" y="1473425"/>
            <a:ext cx="34101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error handling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9" name="Google Shape;909;p79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0" name="Google Shape;910;p79"/>
          <p:cNvSpPr txBox="1"/>
          <p:nvPr>
            <p:ph type="title"/>
          </p:nvPr>
        </p:nvSpPr>
        <p:spPr>
          <a:xfrm>
            <a:off x="4583750" y="1558325"/>
            <a:ext cx="4086000" cy="18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mixed.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search and community filters are made partially redundant by the ‘communities’ tab. 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with these many options, users are confused by when to use communities/search/filter.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1" name="Google Shape;911;p79"/>
          <p:cNvSpPr txBox="1"/>
          <p:nvPr/>
        </p:nvSpPr>
        <p:spPr>
          <a:xfrm>
            <a:off x="4613275" y="858525"/>
            <a:ext cx="1703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verdict?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2" name="Google Shape;912;p79"/>
          <p:cNvSpPr txBox="1"/>
          <p:nvPr>
            <p:ph type="title"/>
          </p:nvPr>
        </p:nvSpPr>
        <p:spPr>
          <a:xfrm>
            <a:off x="4613275" y="3984325"/>
            <a:ext cx="3410100" cy="5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consolidate!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3" name="Google Shape;913;p79"/>
          <p:cNvSpPr txBox="1"/>
          <p:nvPr/>
        </p:nvSpPr>
        <p:spPr>
          <a:xfrm>
            <a:off x="4642800" y="3521825"/>
            <a:ext cx="312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4" name="Google Shape;914;p79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5" name="Google Shape;915;p79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6" name="Google Shape;916;p79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17" name="Google Shape;917;p79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8" name="Google Shape;918;p79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19" name="Google Shape;919;p79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0" name="Google Shape;920;p79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21" name="Google Shape;921;p79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79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0"/>
          <p:cNvSpPr txBox="1"/>
          <p:nvPr>
            <p:ph type="title"/>
          </p:nvPr>
        </p:nvSpPr>
        <p:spPr>
          <a:xfrm>
            <a:off x="565050" y="1473425"/>
            <a:ext cx="35250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error handling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8" name="Google Shape;928;p80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9" name="Google Shape;929;p80"/>
          <p:cNvSpPr txBox="1"/>
          <p:nvPr>
            <p:ph type="title"/>
          </p:nvPr>
        </p:nvSpPr>
        <p:spPr>
          <a:xfrm>
            <a:off x="4583750" y="1473425"/>
            <a:ext cx="42246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successful!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(average times - outliers) were around the same, or much faster than, the previous round of testing.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0" name="Google Shape;930;p80"/>
          <p:cNvSpPr txBox="1"/>
          <p:nvPr/>
        </p:nvSpPr>
        <p:spPr>
          <a:xfrm>
            <a:off x="4613275" y="858525"/>
            <a:ext cx="1703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verdict?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1" name="Google Shape;931;p80"/>
          <p:cNvSpPr txBox="1"/>
          <p:nvPr/>
        </p:nvSpPr>
        <p:spPr>
          <a:xfrm>
            <a:off x="5265700" y="2766075"/>
            <a:ext cx="15285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39.5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69.8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86.8 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80"/>
          <p:cNvSpPr txBox="1"/>
          <p:nvPr/>
        </p:nvSpPr>
        <p:spPr>
          <a:xfrm>
            <a:off x="5742975" y="2766075"/>
            <a:ext cx="17265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38 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98 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156 s</a:t>
            </a:r>
            <a:endParaRPr sz="16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80"/>
          <p:cNvSpPr txBox="1"/>
          <p:nvPr/>
        </p:nvSpPr>
        <p:spPr>
          <a:xfrm>
            <a:off x="6119500" y="3288100"/>
            <a:ext cx="674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vs</a:t>
            </a:r>
            <a:endParaRPr sz="11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4" name="Google Shape;934;p80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5" name="Google Shape;935;p80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6" name="Google Shape;936;p80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37" name="Google Shape;937;p80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80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9" name="Google Shape;939;p80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0" name="Google Shape;940;p80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41" name="Google Shape;941;p80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80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1"/>
          <p:cNvSpPr txBox="1"/>
          <p:nvPr>
            <p:ph type="title"/>
          </p:nvPr>
        </p:nvSpPr>
        <p:spPr>
          <a:xfrm>
            <a:off x="565050" y="1473425"/>
            <a:ext cx="36066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chat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error handling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8" name="Google Shape;948;p81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9" name="Google Shape;949;p81"/>
          <p:cNvSpPr txBox="1"/>
          <p:nvPr>
            <p:ph type="title"/>
          </p:nvPr>
        </p:nvSpPr>
        <p:spPr>
          <a:xfrm>
            <a:off x="4583750" y="1683200"/>
            <a:ext cx="3410100" cy="11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mostly</a:t>
            </a: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successful. </a:t>
            </a:r>
            <a:endParaRPr b="1"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slight issue: in task 3c, 2/6 participants forgot who they promised their item to in-chat</a:t>
            </a:r>
            <a:b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0" name="Google Shape;950;p81"/>
          <p:cNvSpPr txBox="1"/>
          <p:nvPr/>
        </p:nvSpPr>
        <p:spPr>
          <a:xfrm>
            <a:off x="4613275" y="858525"/>
            <a:ext cx="1703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verdict?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1" name="Google Shape;951;p81"/>
          <p:cNvSpPr txBox="1"/>
          <p:nvPr>
            <p:ph type="title"/>
          </p:nvPr>
        </p:nvSpPr>
        <p:spPr>
          <a:xfrm>
            <a:off x="4613275" y="3527125"/>
            <a:ext cx="3410100" cy="10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make giving flow more seamless by allowing users to automatically select the specific receiver in-chat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2" name="Google Shape;952;p81"/>
          <p:cNvSpPr txBox="1"/>
          <p:nvPr/>
        </p:nvSpPr>
        <p:spPr>
          <a:xfrm>
            <a:off x="4642800" y="2836025"/>
            <a:ext cx="312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3" name="Google Shape;953;p81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4" name="Google Shape;954;p81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5" name="Google Shape;955;p81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56" name="Google Shape;956;p81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81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8" name="Google Shape;958;p81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59" name="Google Shape;959;p81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60" name="Google Shape;960;p81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81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2"/>
          <p:cNvSpPr txBox="1"/>
          <p:nvPr>
            <p:ph type="title"/>
          </p:nvPr>
        </p:nvSpPr>
        <p:spPr>
          <a:xfrm>
            <a:off x="565050" y="1473425"/>
            <a:ext cx="35928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error handling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7" name="Google Shape;967;p82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68" name="Google Shape;9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949075"/>
            <a:ext cx="1824600" cy="32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2"/>
          <p:cNvSpPr txBox="1"/>
          <p:nvPr>
            <p:ph type="title"/>
          </p:nvPr>
        </p:nvSpPr>
        <p:spPr>
          <a:xfrm>
            <a:off x="4583750" y="2224200"/>
            <a:ext cx="2059200" cy="11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successful! </a:t>
            </a:r>
            <a:endParaRPr b="1"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 potential errors caught before participants posted.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good job, error handling.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0" name="Google Shape;970;p82"/>
          <p:cNvSpPr txBox="1"/>
          <p:nvPr/>
        </p:nvSpPr>
        <p:spPr>
          <a:xfrm>
            <a:off x="4613275" y="858525"/>
            <a:ext cx="1703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verdict?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71" name="Google Shape;971;p82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2" name="Google Shape;972;p82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3" name="Google Shape;973;p82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74" name="Google Shape;974;p82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5" name="Google Shape;975;p82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6" name="Google Shape;976;p82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7" name="Google Shape;977;p82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78" name="Google Shape;978;p82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82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3"/>
          <p:cNvSpPr txBox="1"/>
          <p:nvPr>
            <p:ph type="title"/>
          </p:nvPr>
        </p:nvSpPr>
        <p:spPr>
          <a:xfrm>
            <a:off x="565050" y="1473425"/>
            <a:ext cx="35928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error handling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5" name="Google Shape;985;p83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86" name="Google Shape;98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949075"/>
            <a:ext cx="1824600" cy="32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83"/>
          <p:cNvSpPr txBox="1"/>
          <p:nvPr>
            <p:ph type="title"/>
          </p:nvPr>
        </p:nvSpPr>
        <p:spPr>
          <a:xfrm>
            <a:off x="4583750" y="2224200"/>
            <a:ext cx="2059200" cy="11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successful! </a:t>
            </a:r>
            <a:endParaRPr b="1"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 potential errors caught before participants posted.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good job, error handling.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8" name="Google Shape;988;p83"/>
          <p:cNvSpPr txBox="1"/>
          <p:nvPr/>
        </p:nvSpPr>
        <p:spPr>
          <a:xfrm>
            <a:off x="4613275" y="858525"/>
            <a:ext cx="1703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verdict?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89" name="Google Shape;98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13361">
            <a:off x="6727675" y="747798"/>
            <a:ext cx="458250" cy="4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24271">
            <a:off x="8420700" y="3141949"/>
            <a:ext cx="458250" cy="4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3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2" name="Google Shape;992;p83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3" name="Google Shape;993;p83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94" name="Google Shape;994;p83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83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6" name="Google Shape;996;p83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7" name="Google Shape;997;p83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98" name="Google Shape;998;p83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83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565050" y="1473425"/>
            <a:ext cx="35250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error handling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090" y="715628"/>
            <a:ext cx="2013885" cy="383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/>
          <p:nvPr/>
        </p:nvSpPr>
        <p:spPr>
          <a:xfrm>
            <a:off x="8101583" y="2247064"/>
            <a:ext cx="119400" cy="12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0"/>
          <p:cNvSpPr/>
          <p:nvPr/>
        </p:nvSpPr>
        <p:spPr>
          <a:xfrm>
            <a:off x="7258175" y="3036156"/>
            <a:ext cx="119400" cy="12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0"/>
          <p:cNvSpPr/>
          <p:nvPr/>
        </p:nvSpPr>
        <p:spPr>
          <a:xfrm>
            <a:off x="7982178" y="3591156"/>
            <a:ext cx="119400" cy="127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909" y="715625"/>
            <a:ext cx="2153364" cy="383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4"/>
          <p:cNvSpPr txBox="1"/>
          <p:nvPr>
            <p:ph type="title"/>
          </p:nvPr>
        </p:nvSpPr>
        <p:spPr>
          <a:xfrm>
            <a:off x="565050" y="1397225"/>
            <a:ext cx="3592800" cy="16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2/6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participants went to profile/treasures to post the item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5" name="Google Shape;1005;p84"/>
          <p:cNvSpPr txBox="1"/>
          <p:nvPr/>
        </p:nvSpPr>
        <p:spPr>
          <a:xfrm>
            <a:off x="594575" y="1010925"/>
            <a:ext cx="3420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observations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6" name="Google Shape;1006;p84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7" name="Google Shape;1007;p84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8" name="Google Shape;1008;p84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09" name="Google Shape;1009;p84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0" name="Google Shape;1010;p84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1" name="Google Shape;1011;p84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2" name="Google Shape;1012;p84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13" name="Google Shape;1013;p84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84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5" name="Google Shape;101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72" y="1829129"/>
            <a:ext cx="1709709" cy="30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63" y="656050"/>
            <a:ext cx="1709700" cy="3040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84"/>
          <p:cNvSpPr txBox="1"/>
          <p:nvPr>
            <p:ph type="title"/>
          </p:nvPr>
        </p:nvSpPr>
        <p:spPr>
          <a:xfrm>
            <a:off x="565050" y="3318400"/>
            <a:ext cx="3410100" cy="10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place ‘give’ button in profile and in treasures tabs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8" name="Google Shape;1018;p84"/>
          <p:cNvSpPr txBox="1"/>
          <p:nvPr/>
        </p:nvSpPr>
        <p:spPr>
          <a:xfrm>
            <a:off x="594575" y="2932100"/>
            <a:ext cx="312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5"/>
          <p:cNvSpPr txBox="1"/>
          <p:nvPr>
            <p:ph type="title"/>
          </p:nvPr>
        </p:nvSpPr>
        <p:spPr>
          <a:xfrm>
            <a:off x="565050" y="1397225"/>
            <a:ext cx="3592800" cy="16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2/6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participants went to profile/treasures to post the item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4" name="Google Shape;1024;p85"/>
          <p:cNvSpPr txBox="1"/>
          <p:nvPr/>
        </p:nvSpPr>
        <p:spPr>
          <a:xfrm>
            <a:off x="594575" y="1010925"/>
            <a:ext cx="3420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observations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5" name="Google Shape;1025;p85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6" name="Google Shape;1026;p85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7" name="Google Shape;1027;p85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28" name="Google Shape;1028;p85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9" name="Google Shape;1029;p85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0" name="Google Shape;1030;p85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31" name="Google Shape;1031;p85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32" name="Google Shape;1032;p85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85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4" name="Google Shape;10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972" y="1829129"/>
            <a:ext cx="1709709" cy="30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63" y="656050"/>
            <a:ext cx="1709700" cy="3040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2083">
            <a:off x="6042700" y="1140354"/>
            <a:ext cx="512958" cy="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2083">
            <a:off x="7951275" y="2403354"/>
            <a:ext cx="512958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5"/>
          <p:cNvSpPr txBox="1"/>
          <p:nvPr>
            <p:ph type="title"/>
          </p:nvPr>
        </p:nvSpPr>
        <p:spPr>
          <a:xfrm>
            <a:off x="565050" y="3318400"/>
            <a:ext cx="3410100" cy="10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place ‘give’ button in profile and in treasures tabs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9" name="Google Shape;1039;p85"/>
          <p:cNvSpPr txBox="1"/>
          <p:nvPr/>
        </p:nvSpPr>
        <p:spPr>
          <a:xfrm>
            <a:off x="594575" y="2932100"/>
            <a:ext cx="312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6"/>
          <p:cNvSpPr txBox="1"/>
          <p:nvPr>
            <p:ph type="title"/>
          </p:nvPr>
        </p:nvSpPr>
        <p:spPr>
          <a:xfrm>
            <a:off x="565050" y="1778225"/>
            <a:ext cx="3592800" cy="11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4/6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participants were confused about the difference between profile vs. public</a:t>
            </a:r>
            <a:b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5" name="Google Shape;1045;p86"/>
          <p:cNvSpPr txBox="1"/>
          <p:nvPr/>
        </p:nvSpPr>
        <p:spPr>
          <a:xfrm>
            <a:off x="594575" y="1010925"/>
            <a:ext cx="3420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observations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6" name="Google Shape;1046;p86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7" name="Google Shape;1047;p86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8" name="Google Shape;1048;p86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49" name="Google Shape;1049;p86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0" name="Google Shape;1050;p86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51" name="Google Shape;1051;p86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52" name="Google Shape;1052;p86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53" name="Google Shape;1053;p86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86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5" name="Google Shape;1055;p86"/>
          <p:cNvSpPr txBox="1"/>
          <p:nvPr>
            <p:ph type="title"/>
          </p:nvPr>
        </p:nvSpPr>
        <p:spPr>
          <a:xfrm>
            <a:off x="565050" y="3318400"/>
            <a:ext cx="3410100" cy="10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create toggle at top of ‘home’ tab that flips to profile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6" name="Google Shape;1056;p86"/>
          <p:cNvSpPr txBox="1"/>
          <p:nvPr/>
        </p:nvSpPr>
        <p:spPr>
          <a:xfrm>
            <a:off x="594575" y="2932100"/>
            <a:ext cx="312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57" name="Google Shape;105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920" y="1859050"/>
            <a:ext cx="1645749" cy="292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457" y="787151"/>
            <a:ext cx="1699856" cy="30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87"/>
          <p:cNvSpPr txBox="1"/>
          <p:nvPr>
            <p:ph type="title"/>
          </p:nvPr>
        </p:nvSpPr>
        <p:spPr>
          <a:xfrm>
            <a:off x="565050" y="1778225"/>
            <a:ext cx="3592800" cy="11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4/6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participants were confused about the difference between profile vs. public</a:t>
            </a:r>
            <a:b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4" name="Google Shape;1064;p87"/>
          <p:cNvSpPr txBox="1"/>
          <p:nvPr/>
        </p:nvSpPr>
        <p:spPr>
          <a:xfrm>
            <a:off x="594575" y="1010925"/>
            <a:ext cx="3420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observations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5" name="Google Shape;1065;p87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66" name="Google Shape;1066;p87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67" name="Google Shape;1067;p87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68" name="Google Shape;1068;p87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9" name="Google Shape;1069;p87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0" name="Google Shape;1070;p87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1" name="Google Shape;1071;p87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72" name="Google Shape;1072;p87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87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87"/>
          <p:cNvSpPr txBox="1"/>
          <p:nvPr>
            <p:ph type="title"/>
          </p:nvPr>
        </p:nvSpPr>
        <p:spPr>
          <a:xfrm>
            <a:off x="565050" y="3318400"/>
            <a:ext cx="3410100" cy="10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create toggle at top of ‘home’ tab that flips to profile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75" name="Google Shape;1075;p87"/>
          <p:cNvSpPr txBox="1"/>
          <p:nvPr/>
        </p:nvSpPr>
        <p:spPr>
          <a:xfrm>
            <a:off x="594575" y="2932100"/>
            <a:ext cx="312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76" name="Google Shape;1076;p87"/>
          <p:cNvPicPr preferRelativeResize="0"/>
          <p:nvPr/>
        </p:nvPicPr>
        <p:blipFill rotWithShape="1">
          <a:blip r:embed="rId3">
            <a:alphaModFix/>
          </a:blip>
          <a:srcRect b="4535" l="6765" r="19455" t="19747"/>
          <a:stretch/>
        </p:blipFill>
        <p:spPr>
          <a:xfrm rot="5400000">
            <a:off x="6550687" y="1394736"/>
            <a:ext cx="2082373" cy="2849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7" name="Google Shape;1077;p87"/>
          <p:cNvGrpSpPr/>
          <p:nvPr/>
        </p:nvGrpSpPr>
        <p:grpSpPr>
          <a:xfrm>
            <a:off x="4348538" y="1504550"/>
            <a:ext cx="1627974" cy="2895650"/>
            <a:chOff x="4251363" y="616650"/>
            <a:chExt cx="1627974" cy="2895650"/>
          </a:xfrm>
        </p:grpSpPr>
        <p:pic>
          <p:nvPicPr>
            <p:cNvPr id="1078" name="Google Shape;1078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51363" y="616650"/>
              <a:ext cx="1627974" cy="2895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87"/>
            <p:cNvSpPr/>
            <p:nvPr/>
          </p:nvSpPr>
          <p:spPr>
            <a:xfrm>
              <a:off x="4574325" y="1950500"/>
              <a:ext cx="1138500" cy="90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7"/>
            <p:cNvSpPr/>
            <p:nvPr/>
          </p:nvSpPr>
          <p:spPr>
            <a:xfrm>
              <a:off x="4574325" y="2561025"/>
              <a:ext cx="1138500" cy="90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7"/>
            <p:cNvSpPr/>
            <p:nvPr/>
          </p:nvSpPr>
          <p:spPr>
            <a:xfrm>
              <a:off x="4574325" y="3102350"/>
              <a:ext cx="1138500" cy="903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7"/>
            <p:cNvSpPr/>
            <p:nvPr/>
          </p:nvSpPr>
          <p:spPr>
            <a:xfrm>
              <a:off x="4302700" y="1964275"/>
              <a:ext cx="230100" cy="20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7"/>
            <p:cNvSpPr/>
            <p:nvPr/>
          </p:nvSpPr>
          <p:spPr>
            <a:xfrm>
              <a:off x="4302700" y="2561025"/>
              <a:ext cx="230100" cy="20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7"/>
            <p:cNvSpPr/>
            <p:nvPr/>
          </p:nvSpPr>
          <p:spPr>
            <a:xfrm>
              <a:off x="4302700" y="3157775"/>
              <a:ext cx="230100" cy="2004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8"/>
          <p:cNvSpPr txBox="1"/>
          <p:nvPr>
            <p:ph type="title"/>
          </p:nvPr>
        </p:nvSpPr>
        <p:spPr>
          <a:xfrm>
            <a:off x="565050" y="1778225"/>
            <a:ext cx="3592800" cy="11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4/6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participants wanted to take a picture in-app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0" name="Google Shape;1090;p88"/>
          <p:cNvSpPr txBox="1"/>
          <p:nvPr/>
        </p:nvSpPr>
        <p:spPr>
          <a:xfrm>
            <a:off x="594575" y="1010925"/>
            <a:ext cx="3420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observations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91" name="Google Shape;1091;p88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2" name="Google Shape;1092;p88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3" name="Google Shape;1093;p88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94" name="Google Shape;1094;p88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5" name="Google Shape;1095;p88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6" name="Google Shape;1096;p88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7" name="Google Shape;1097;p88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098" name="Google Shape;1098;p88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88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0" name="Google Shape;1100;p88"/>
          <p:cNvSpPr txBox="1"/>
          <p:nvPr>
            <p:ph type="title"/>
          </p:nvPr>
        </p:nvSpPr>
        <p:spPr>
          <a:xfrm>
            <a:off x="565050" y="3318400"/>
            <a:ext cx="3410100" cy="10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make this happen!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1" name="Google Shape;1101;p88"/>
          <p:cNvSpPr txBox="1"/>
          <p:nvPr/>
        </p:nvSpPr>
        <p:spPr>
          <a:xfrm>
            <a:off x="594575" y="2932100"/>
            <a:ext cx="312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02" name="Google Shape;110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662" y="741925"/>
            <a:ext cx="1765913" cy="31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89"/>
          <p:cNvSpPr txBox="1"/>
          <p:nvPr>
            <p:ph type="title"/>
          </p:nvPr>
        </p:nvSpPr>
        <p:spPr>
          <a:xfrm>
            <a:off x="565050" y="1778225"/>
            <a:ext cx="3592800" cy="11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4/6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participants wanted to take a picture in-app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8" name="Google Shape;1108;p89"/>
          <p:cNvSpPr txBox="1"/>
          <p:nvPr/>
        </p:nvSpPr>
        <p:spPr>
          <a:xfrm>
            <a:off x="594575" y="1010925"/>
            <a:ext cx="3420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 observations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9" name="Google Shape;1109;p89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0" name="Google Shape;1110;p89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1" name="Google Shape;1111;p89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12" name="Google Shape;1112;p89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p89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4" name="Google Shape;1114;p89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5" name="Google Shape;1115;p89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16" name="Google Shape;1116;p89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89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8" name="Google Shape;1118;p89"/>
          <p:cNvSpPr txBox="1"/>
          <p:nvPr>
            <p:ph type="title"/>
          </p:nvPr>
        </p:nvSpPr>
        <p:spPr>
          <a:xfrm>
            <a:off x="565050" y="3318400"/>
            <a:ext cx="3410100" cy="10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make this happen!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9" name="Google Shape;1119;p89"/>
          <p:cNvSpPr txBox="1"/>
          <p:nvPr/>
        </p:nvSpPr>
        <p:spPr>
          <a:xfrm>
            <a:off x="594575" y="2932100"/>
            <a:ext cx="312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20" name="Google Shape;112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500" y="1656325"/>
            <a:ext cx="1765926" cy="314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662" y="741925"/>
            <a:ext cx="1765913" cy="31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90"/>
          <p:cNvSpPr txBox="1"/>
          <p:nvPr>
            <p:ph type="title"/>
          </p:nvPr>
        </p:nvSpPr>
        <p:spPr>
          <a:xfrm>
            <a:off x="565050" y="1473425"/>
            <a:ext cx="36345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error checking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7" name="Google Shape;1127;p90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8" name="Google Shape;1128;p90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29" name="Google Shape;1129;p90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0" name="Google Shape;1130;p90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31" name="Google Shape;1131;p90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90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3" name="Google Shape;1133;p90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34" name="Google Shape;1134;p90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35" name="Google Shape;1135;p90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90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90"/>
          <p:cNvSpPr txBox="1"/>
          <p:nvPr>
            <p:ph type="title"/>
          </p:nvPr>
        </p:nvSpPr>
        <p:spPr>
          <a:xfrm>
            <a:off x="4583750" y="1378400"/>
            <a:ext cx="41832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3/6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participants were </a:t>
            </a: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extremely willing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to give their items away.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5/6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participants were </a:t>
            </a: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extremely willing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to use this app again.*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* participants would use this app </a:t>
            </a: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for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	clothing swaps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	move-out day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* participants would use this app </a:t>
            </a: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with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	geographical communities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	themed communities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8" name="Google Shape;1138;p90"/>
          <p:cNvSpPr txBox="1"/>
          <p:nvPr/>
        </p:nvSpPr>
        <p:spPr>
          <a:xfrm>
            <a:off x="4613275" y="858525"/>
            <a:ext cx="1703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verdict?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91"/>
          <p:cNvSpPr txBox="1"/>
          <p:nvPr>
            <p:ph type="title"/>
          </p:nvPr>
        </p:nvSpPr>
        <p:spPr>
          <a:xfrm>
            <a:off x="565050" y="1473425"/>
            <a:ext cx="36345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error checking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4" name="Google Shape;1144;p91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5" name="Google Shape;1145;p91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46" name="Google Shape;1146;p91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47" name="Google Shape;1147;p91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48" name="Google Shape;1148;p91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9" name="Google Shape;1149;p91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0" name="Google Shape;1150;p91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1" name="Google Shape;1151;p91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52" name="Google Shape;1152;p91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91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4" name="Google Shape;1154;p91"/>
          <p:cNvSpPr txBox="1"/>
          <p:nvPr>
            <p:ph type="title"/>
          </p:nvPr>
        </p:nvSpPr>
        <p:spPr>
          <a:xfrm>
            <a:off x="4494100" y="1378400"/>
            <a:ext cx="44130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primary user base: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undergrad students found the app most intuitive/useful.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however...</a:t>
            </a:r>
            <a:endParaRPr b="1"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though </a:t>
            </a: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participant x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had a significant amount of trouble navigating the app, he was </a:t>
            </a:r>
            <a:r>
              <a:rPr b="1"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extremely willing 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to use this app to declutter.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onboarding process for accessibility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5" name="Google Shape;1155;p91"/>
          <p:cNvSpPr txBox="1"/>
          <p:nvPr/>
        </p:nvSpPr>
        <p:spPr>
          <a:xfrm>
            <a:off x="4613275" y="858525"/>
            <a:ext cx="1703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verdict?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6" name="Google Shape;1156;p91"/>
          <p:cNvSpPr txBox="1"/>
          <p:nvPr/>
        </p:nvSpPr>
        <p:spPr>
          <a:xfrm>
            <a:off x="4613275" y="3876675"/>
            <a:ext cx="312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solution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2"/>
          <p:cNvSpPr txBox="1"/>
          <p:nvPr>
            <p:ph type="title"/>
          </p:nvPr>
        </p:nvSpPr>
        <p:spPr>
          <a:xfrm>
            <a:off x="675725" y="1842225"/>
            <a:ext cx="36345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dorm testing during move-out  or everyday use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long term study during period of transition</a:t>
            </a:r>
            <a:b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2" name="Google Shape;1162;p92"/>
          <p:cNvSpPr txBox="1"/>
          <p:nvPr/>
        </p:nvSpPr>
        <p:spPr>
          <a:xfrm>
            <a:off x="594575" y="858525"/>
            <a:ext cx="246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future testing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3" name="Google Shape;1163;p92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4" name="Google Shape;1164;p92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5" name="Google Shape;1165;p92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66" name="Google Shape;1166;p92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92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8" name="Google Shape;1168;p92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9" name="Google Shape;1169;p92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70" name="Google Shape;1170;p92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92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92"/>
          <p:cNvCxnSpPr/>
          <p:nvPr/>
        </p:nvCxnSpPr>
        <p:spPr>
          <a:xfrm flipH="1" rot="10800000">
            <a:off x="4449825" y="2538425"/>
            <a:ext cx="3409200" cy="147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3" name="Google Shape;1173;p92"/>
          <p:cNvCxnSpPr/>
          <p:nvPr/>
        </p:nvCxnSpPr>
        <p:spPr>
          <a:xfrm flipH="1" rot="10800000">
            <a:off x="4449825" y="3340225"/>
            <a:ext cx="3409200" cy="147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3"/>
          <p:cNvSpPr txBox="1"/>
          <p:nvPr>
            <p:ph type="title"/>
          </p:nvPr>
        </p:nvSpPr>
        <p:spPr>
          <a:xfrm>
            <a:off x="1146550" y="1385025"/>
            <a:ext cx="66789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field usability test of 2nd hi-fi prototype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	general success with app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insights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communities + filters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camera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user base + applicability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9" name="Google Shape;1179;p93"/>
          <p:cNvSpPr txBox="1"/>
          <p:nvPr/>
        </p:nvSpPr>
        <p:spPr>
          <a:xfrm>
            <a:off x="594575" y="858525"/>
            <a:ext cx="2467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summary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0" name="Google Shape;1180;p93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1" name="Google Shape;1181;p93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2" name="Google Shape;1182;p93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83" name="Google Shape;1183;p93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4" name="Google Shape;1184;p93"/>
          <p:cNvSpPr txBox="1"/>
          <p:nvPr/>
        </p:nvSpPr>
        <p:spPr>
          <a:xfrm>
            <a:off x="905350" y="43525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5" name="Google Shape;1185;p93"/>
          <p:cNvSpPr txBox="1"/>
          <p:nvPr/>
        </p:nvSpPr>
        <p:spPr>
          <a:xfrm>
            <a:off x="4015250" y="43525"/>
            <a:ext cx="97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6" name="Google Shape;1186;p93"/>
          <p:cNvSpPr txBox="1"/>
          <p:nvPr/>
        </p:nvSpPr>
        <p:spPr>
          <a:xfrm>
            <a:off x="6859250" y="43525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87" name="Google Shape;1187;p93"/>
          <p:cNvCxnSpPr/>
          <p:nvPr/>
        </p:nvCxnSpPr>
        <p:spPr>
          <a:xfrm flipH="1" rot="10800000">
            <a:off x="829150" y="438000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93"/>
          <p:cNvCxnSpPr/>
          <p:nvPr/>
        </p:nvCxnSpPr>
        <p:spPr>
          <a:xfrm>
            <a:off x="7030750" y="437700"/>
            <a:ext cx="1175700" cy="87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93"/>
          <p:cNvCxnSpPr/>
          <p:nvPr/>
        </p:nvCxnSpPr>
        <p:spPr>
          <a:xfrm>
            <a:off x="676750" y="1609050"/>
            <a:ext cx="317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0" name="Google Shape;1190;p93"/>
          <p:cNvCxnSpPr/>
          <p:nvPr/>
        </p:nvCxnSpPr>
        <p:spPr>
          <a:xfrm>
            <a:off x="676750" y="1918825"/>
            <a:ext cx="317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1" name="Google Shape;1191;p93"/>
          <p:cNvCxnSpPr/>
          <p:nvPr/>
        </p:nvCxnSpPr>
        <p:spPr>
          <a:xfrm>
            <a:off x="676750" y="2474700"/>
            <a:ext cx="317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2" name="Google Shape;1192;p93"/>
          <p:cNvSpPr txBox="1"/>
          <p:nvPr/>
        </p:nvSpPr>
        <p:spPr>
          <a:xfrm>
            <a:off x="5340175" y="4528350"/>
            <a:ext cx="355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thanks for your time!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565050" y="1473425"/>
            <a:ext cx="36066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chat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error handling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868" y="587887"/>
            <a:ext cx="2230725" cy="396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565050" y="1473425"/>
            <a:ext cx="35928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error handling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400" y="318450"/>
            <a:ext cx="2533674" cy="45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565050" y="1473425"/>
            <a:ext cx="3634500" cy="246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test new interface changes: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search + community filters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new task flows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chat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	error checking</a:t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get insights about: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user base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applicability</a:t>
            </a:r>
            <a:endParaRPr sz="18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594575" y="858525"/>
            <a:ext cx="1316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goals</a:t>
            </a:r>
            <a:endParaRPr sz="2400">
              <a:solidFill>
                <a:srgbClr val="0B539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238" y="2690497"/>
            <a:ext cx="1854775" cy="1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250" y="460125"/>
            <a:ext cx="1972050" cy="19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350" y="2062888"/>
            <a:ext cx="943974" cy="94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